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9"/>
  </p:notesMasterIdLst>
  <p:sldIdLst>
    <p:sldId id="256" r:id="rId5"/>
    <p:sldId id="257" r:id="rId6"/>
    <p:sldId id="258" r:id="rId7"/>
    <p:sldId id="259" r:id="rId8"/>
    <p:sldId id="280" r:id="rId9"/>
    <p:sldId id="273" r:id="rId10"/>
    <p:sldId id="278" r:id="rId11"/>
    <p:sldId id="269" r:id="rId12"/>
    <p:sldId id="270" r:id="rId13"/>
    <p:sldId id="276" r:id="rId14"/>
    <p:sldId id="260" r:id="rId15"/>
    <p:sldId id="266" r:id="rId16"/>
    <p:sldId id="267" r:id="rId17"/>
    <p:sldId id="275" r:id="rId18"/>
    <p:sldId id="261" r:id="rId19"/>
    <p:sldId id="262" r:id="rId20"/>
    <p:sldId id="263" r:id="rId21"/>
    <p:sldId id="264" r:id="rId22"/>
    <p:sldId id="281" r:id="rId23"/>
    <p:sldId id="271" r:id="rId24"/>
    <p:sldId id="274" r:id="rId25"/>
    <p:sldId id="272" r:id="rId26"/>
    <p:sldId id="279" r:id="rId27"/>
    <p:sldId id="27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ud van Rijswijk" initials="RvR" lastIdx="1" clrIdx="0">
    <p:extLst>
      <p:ext uri="{19B8F6BF-5375-455C-9EA6-DF929625EA0E}">
        <p15:presenceInfo xmlns:p15="http://schemas.microsoft.com/office/powerpoint/2012/main" userId="Ruud van Rijswij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12" autoAdjust="0"/>
    <p:restoredTop sz="94660"/>
  </p:normalViewPr>
  <p:slideViewPr>
    <p:cSldViewPr snapToGrid="0">
      <p:cViewPr varScale="1">
        <p:scale>
          <a:sx n="71" d="100"/>
          <a:sy n="71" d="100"/>
        </p:scale>
        <p:origin x="504" y="60"/>
      </p:cViewPr>
      <p:guideLst/>
    </p:cSldViewPr>
  </p:slideViewPr>
  <p:notesTextViewPr>
    <p:cViewPr>
      <p:scale>
        <a:sx n="1" d="1"/>
        <a:sy n="1" d="1"/>
      </p:scale>
      <p:origin x="0" y="0"/>
    </p:cViewPr>
  </p:notesTextViewPr>
  <p:notesViewPr>
    <p:cSldViewPr snapToGrid="0">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3-28T11:16:19.872" idx="1">
    <p:pos x="10" y="10"/>
    <p:text>Omgaan met laaggeletterdheid / lage gezondheidsvaardigheden:
•Gebruik eenvoudige taal, aangepast aan niveau patiënt:◦geen bijzinnen
◦liever actief dan passief woordgebruik
◦directief en concreet: wat moet de patiënt nu doen – en als het voor morgen geldt, erbij zeggen: “morgen moet u… “
◦geen beeldspraak, spreekwoorden of gezegden (b.v. “ik kan dit plekje niet thuisbrengen” leidt tot grote verwarring: wat wil de dokter thuis komen doen?)
•Maximaal drie boodschappen in het consult.
•Belangrijkste boodschap herhalen.
•Laat aan het eind van het consult de patiënt in eigen woorden vertellen wat u heeft gezegd en wat hij moet doen (teach-back methode).
•Gebruik tekeningen, picto’s, audiovisueel materiaal – zo concreet mogelijk – geen schematische voorstellingen (waarbij b.v. een driehoek het bekken aanduidt) (zie onderwerp voorlichtingsmateriaal).
•Verwacht geen basiskennis over het menselijk lichaam of over ziektes, laat staan over psychologie.
•Probeer niet alles uit te leggen (b.v. hoe een hernia in de rug leidt tot pijn in de teen)
•Leg de basisfuncties van het lichaam uit, wanneer begrip van het menselijk lichaam noodzakelijk is voor een goede uitvoering van de behandeling.</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A119E4-C100-4954-A741-B5AFF09B3900}" type="datetimeFigureOut">
              <a:rPr lang="nl-NL" smtClean="0"/>
              <a:t>4-5-2017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3293AC-3D70-486C-8DF1-8D7EFBD17BF6}" type="slidenum">
              <a:rPr lang="nl-NL" smtClean="0"/>
              <a:t>‹nr.›</a:t>
            </a:fld>
            <a:endParaRPr lang="nl-NL"/>
          </a:p>
        </p:txBody>
      </p:sp>
    </p:spTree>
    <p:extLst>
      <p:ext uri="{BB962C8B-B14F-4D97-AF65-F5344CB8AC3E}">
        <p14:creationId xmlns:p14="http://schemas.microsoft.com/office/powerpoint/2010/main" val="1332691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huisarts-migrant.nl/index.php/voorlichting-pag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u="sng" dirty="0">
                <a:effectLst/>
              </a:rPr>
              <a:t>Omgaan met laaggeletterdheid / lage gezondheidsvaardigheden:</a:t>
            </a:r>
            <a:endParaRPr lang="nl-NL" dirty="0">
              <a:effectLst/>
            </a:endParaRPr>
          </a:p>
          <a:p>
            <a:r>
              <a:rPr lang="nl-NL" dirty="0">
                <a:effectLst/>
              </a:rPr>
              <a:t>Gebruik eenvoudige taal, aangepast aan niveau patiënt:</a:t>
            </a:r>
          </a:p>
          <a:p>
            <a:pPr lvl="1"/>
            <a:r>
              <a:rPr lang="nl-NL" dirty="0">
                <a:effectLst/>
              </a:rPr>
              <a:t>geen bijzinnen</a:t>
            </a:r>
          </a:p>
          <a:p>
            <a:pPr lvl="1"/>
            <a:r>
              <a:rPr lang="nl-NL" dirty="0">
                <a:effectLst/>
              </a:rPr>
              <a:t>liever actief dan passief woordgebruik</a:t>
            </a:r>
          </a:p>
          <a:p>
            <a:pPr lvl="1"/>
            <a:r>
              <a:rPr lang="nl-NL" dirty="0">
                <a:effectLst/>
              </a:rPr>
              <a:t>directief en concreet: wat moet de patiënt nu doen – en als het voor morgen geldt, erbij zeggen: “</a:t>
            </a:r>
            <a:r>
              <a:rPr lang="nl-NL" i="1" dirty="0">
                <a:effectLst/>
              </a:rPr>
              <a:t>morgen moet u…</a:t>
            </a:r>
            <a:r>
              <a:rPr lang="nl-NL" dirty="0">
                <a:effectLst/>
              </a:rPr>
              <a:t> “</a:t>
            </a:r>
          </a:p>
          <a:p>
            <a:pPr lvl="1"/>
            <a:r>
              <a:rPr lang="nl-NL" dirty="0">
                <a:effectLst/>
              </a:rPr>
              <a:t>geen beeldspraak, spreekwoorden of gezegden (b.v.</a:t>
            </a:r>
            <a:r>
              <a:rPr lang="nl-NL" i="1" dirty="0">
                <a:effectLst/>
              </a:rPr>
              <a:t> “ik kan dit plekje niet thuisbrengen”</a:t>
            </a:r>
            <a:r>
              <a:rPr lang="nl-NL" dirty="0">
                <a:effectLst/>
              </a:rPr>
              <a:t> leidt tot grote verwarring: </a:t>
            </a:r>
            <a:r>
              <a:rPr lang="nl-NL" i="1" dirty="0">
                <a:effectLst/>
              </a:rPr>
              <a:t>wat wil de dokter thuis komen doen</a:t>
            </a:r>
            <a:r>
              <a:rPr lang="nl-NL" dirty="0">
                <a:effectLst/>
              </a:rPr>
              <a:t>?)</a:t>
            </a:r>
          </a:p>
          <a:p>
            <a:r>
              <a:rPr lang="nl-NL" dirty="0">
                <a:effectLst/>
              </a:rPr>
              <a:t>Maximaal drie boodschappen in het consult.</a:t>
            </a:r>
          </a:p>
          <a:p>
            <a:r>
              <a:rPr lang="nl-NL" dirty="0">
                <a:effectLst/>
              </a:rPr>
              <a:t>Belangrijkste boodschap herhalen.</a:t>
            </a:r>
          </a:p>
          <a:p>
            <a:r>
              <a:rPr lang="nl-NL" dirty="0">
                <a:effectLst/>
              </a:rPr>
              <a:t>Laat aan het eind van het consult de patiënt in eigen woorden vertellen wat u heeft gezegd en wat hij moet doen (</a:t>
            </a:r>
            <a:r>
              <a:rPr lang="nl-NL" dirty="0" err="1">
                <a:effectLst/>
              </a:rPr>
              <a:t>teach</a:t>
            </a:r>
            <a:r>
              <a:rPr lang="nl-NL" dirty="0">
                <a:effectLst/>
              </a:rPr>
              <a:t>-back methode).</a:t>
            </a:r>
          </a:p>
          <a:p>
            <a:r>
              <a:rPr lang="nl-NL" dirty="0">
                <a:effectLst/>
              </a:rPr>
              <a:t>Gebruik tekeningen, </a:t>
            </a:r>
            <a:r>
              <a:rPr lang="nl-NL" dirty="0" err="1">
                <a:effectLst/>
              </a:rPr>
              <a:t>picto’s</a:t>
            </a:r>
            <a:r>
              <a:rPr lang="nl-NL" dirty="0">
                <a:effectLst/>
              </a:rPr>
              <a:t>, audiovisueel materiaal – zo concreet mogelijk – geen schematische voorstellingen (waarbij b.v. een driehoek het bekken aanduidt) (zie onderwerp </a:t>
            </a:r>
            <a:r>
              <a:rPr lang="nl-NL" dirty="0">
                <a:effectLst/>
                <a:hlinkClick r:id="rId3" tooltip="Voorlichting"/>
              </a:rPr>
              <a:t>voorlichtingsmateriaal</a:t>
            </a:r>
            <a:r>
              <a:rPr lang="nl-NL" dirty="0">
                <a:effectLst/>
              </a:rPr>
              <a:t>).</a:t>
            </a:r>
          </a:p>
          <a:p>
            <a:r>
              <a:rPr lang="nl-NL" dirty="0">
                <a:effectLst/>
              </a:rPr>
              <a:t>Verwacht geen basiskennis over het menselijk lichaam of over ziektes, laat staan over psychologie.</a:t>
            </a:r>
          </a:p>
          <a:p>
            <a:r>
              <a:rPr lang="nl-NL" dirty="0">
                <a:effectLst/>
              </a:rPr>
              <a:t>Probeer niet alles uit te leggen (b.v. hoe een hernia in de rug leidt tot pijn in de teen)</a:t>
            </a:r>
          </a:p>
          <a:p>
            <a:r>
              <a:rPr lang="nl-NL" dirty="0">
                <a:effectLst/>
              </a:rPr>
              <a:t>Leg de basisfuncties van het lichaam uit, wanneer begrip van het menselijk lichaam noodzakelijk is voor een goede uitvoering van de behandeling.</a:t>
            </a:r>
          </a:p>
          <a:p>
            <a:endParaRPr lang="nl-NL" dirty="0"/>
          </a:p>
        </p:txBody>
      </p:sp>
      <p:sp>
        <p:nvSpPr>
          <p:cNvPr id="4" name="Tijdelijke aanduiding voor dianummer 3"/>
          <p:cNvSpPr>
            <a:spLocks noGrp="1"/>
          </p:cNvSpPr>
          <p:nvPr>
            <p:ph type="sldNum" sz="quarter" idx="10"/>
          </p:nvPr>
        </p:nvSpPr>
        <p:spPr/>
        <p:txBody>
          <a:bodyPr/>
          <a:lstStyle/>
          <a:p>
            <a:fld id="{073293AC-3D70-486C-8DF1-8D7EFBD17BF6}" type="slidenum">
              <a:rPr lang="nl-NL" smtClean="0"/>
              <a:t>4</a:t>
            </a:fld>
            <a:endParaRPr lang="nl-NL"/>
          </a:p>
        </p:txBody>
      </p:sp>
    </p:spTree>
    <p:extLst>
      <p:ext uri="{BB962C8B-B14F-4D97-AF65-F5344CB8AC3E}">
        <p14:creationId xmlns:p14="http://schemas.microsoft.com/office/powerpoint/2010/main" val="1103904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nl-NL"/>
              <a:t>Klik om de stijl te bewerken</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7A48EBDA-939E-48B6-B704-09B58608303F}" type="datetimeFigureOut">
              <a:rPr lang="nl-NL" smtClean="0"/>
              <a:t>4-5-2017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110D017-3511-4E38-9475-AE684AA8E690}" type="slidenum">
              <a:rPr lang="nl-NL" smtClean="0"/>
              <a:t>‹nr.›</a:t>
            </a:fld>
            <a:endParaRPr lang="nl-NL"/>
          </a:p>
        </p:txBody>
      </p:sp>
    </p:spTree>
    <p:extLst>
      <p:ext uri="{BB962C8B-B14F-4D97-AF65-F5344CB8AC3E}">
        <p14:creationId xmlns:p14="http://schemas.microsoft.com/office/powerpoint/2010/main" val="3618811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A48EBDA-939E-48B6-B704-09B58608303F}" type="datetimeFigureOut">
              <a:rPr lang="nl-NL" smtClean="0"/>
              <a:t>4-5-2017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110D017-3511-4E38-9475-AE684AA8E690}" type="slidenum">
              <a:rPr lang="nl-NL" smtClean="0"/>
              <a:t>‹nr.›</a:t>
            </a:fld>
            <a:endParaRPr lang="nl-NL"/>
          </a:p>
        </p:txBody>
      </p:sp>
    </p:spTree>
    <p:extLst>
      <p:ext uri="{BB962C8B-B14F-4D97-AF65-F5344CB8AC3E}">
        <p14:creationId xmlns:p14="http://schemas.microsoft.com/office/powerpoint/2010/main" val="3302696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nl-NL"/>
              <a:t>Klik om de stijl te bewerken</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7A48EBDA-939E-48B6-B704-09B58608303F}" type="datetimeFigureOut">
              <a:rPr lang="nl-NL" smtClean="0"/>
              <a:t>4-5-2017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110D017-3511-4E38-9475-AE684AA8E690}" type="slidenum">
              <a:rPr lang="nl-NL" smtClean="0"/>
              <a:t>‹nr.›</a:t>
            </a:fld>
            <a:endParaRPr lang="nl-NL"/>
          </a:p>
        </p:txBody>
      </p:sp>
    </p:spTree>
    <p:extLst>
      <p:ext uri="{BB962C8B-B14F-4D97-AF65-F5344CB8AC3E}">
        <p14:creationId xmlns:p14="http://schemas.microsoft.com/office/powerpoint/2010/main" val="184193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A48EBDA-939E-48B6-B704-09B58608303F}" type="datetimeFigureOut">
              <a:rPr lang="nl-NL" smtClean="0"/>
              <a:t>4-5-2017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110D017-3511-4E38-9475-AE684AA8E690}" type="slidenum">
              <a:rPr lang="nl-NL" smtClean="0"/>
              <a:t>‹nr.›</a:t>
            </a:fld>
            <a:endParaRPr lang="nl-NL"/>
          </a:p>
        </p:txBody>
      </p:sp>
    </p:spTree>
    <p:extLst>
      <p:ext uri="{BB962C8B-B14F-4D97-AF65-F5344CB8AC3E}">
        <p14:creationId xmlns:p14="http://schemas.microsoft.com/office/powerpoint/2010/main" val="4285366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nl-NL"/>
              <a:t>Klik om de stijl te bewerken</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7A48EBDA-939E-48B6-B704-09B58608303F}" type="datetimeFigureOut">
              <a:rPr lang="nl-NL" smtClean="0"/>
              <a:t>4-5-2017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110D017-3511-4E38-9475-AE684AA8E690}" type="slidenum">
              <a:rPr lang="nl-NL" smtClean="0"/>
              <a:t>‹nr.›</a:t>
            </a:fld>
            <a:endParaRPr lang="nl-NL"/>
          </a:p>
        </p:txBody>
      </p:sp>
    </p:spTree>
    <p:extLst>
      <p:ext uri="{BB962C8B-B14F-4D97-AF65-F5344CB8AC3E}">
        <p14:creationId xmlns:p14="http://schemas.microsoft.com/office/powerpoint/2010/main" val="709633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7A48EBDA-939E-48B6-B704-09B58608303F}" type="datetimeFigureOut">
              <a:rPr lang="nl-NL" smtClean="0"/>
              <a:t>4-5-2017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110D017-3511-4E38-9475-AE684AA8E690}" type="slidenum">
              <a:rPr lang="nl-NL" smtClean="0"/>
              <a:t>‹nr.›</a:t>
            </a:fld>
            <a:endParaRPr lang="nl-NL"/>
          </a:p>
        </p:txBody>
      </p:sp>
    </p:spTree>
    <p:extLst>
      <p:ext uri="{BB962C8B-B14F-4D97-AF65-F5344CB8AC3E}">
        <p14:creationId xmlns:p14="http://schemas.microsoft.com/office/powerpoint/2010/main" val="2576647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845127" y="2507550"/>
            <a:ext cx="5156200" cy="368052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172200" y="2507550"/>
            <a:ext cx="5181601" cy="368052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7A48EBDA-939E-48B6-B704-09B58608303F}" type="datetimeFigureOut">
              <a:rPr lang="nl-NL" smtClean="0"/>
              <a:t>4-5-2017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110D017-3511-4E38-9475-AE684AA8E690}" type="slidenum">
              <a:rPr lang="nl-NL" smtClean="0"/>
              <a:t>‹nr.›</a:t>
            </a:fld>
            <a:endParaRPr lang="nl-NL"/>
          </a:p>
        </p:txBody>
      </p:sp>
      <p:sp>
        <p:nvSpPr>
          <p:cNvPr id="10" name="Title 9"/>
          <p:cNvSpPr>
            <a:spLocks noGrp="1"/>
          </p:cNvSpPr>
          <p:nvPr>
            <p:ph type="title"/>
          </p:nvPr>
        </p:nvSpPr>
        <p:spPr/>
        <p:txBody>
          <a:bodyPr/>
          <a:lstStyle/>
          <a:p>
            <a:r>
              <a:rPr lang="nl-NL"/>
              <a:t>Klik om de stijl te bewerken</a:t>
            </a:r>
            <a:endParaRPr lang="en-US" dirty="0"/>
          </a:p>
        </p:txBody>
      </p:sp>
    </p:spTree>
    <p:extLst>
      <p:ext uri="{BB962C8B-B14F-4D97-AF65-F5344CB8AC3E}">
        <p14:creationId xmlns:p14="http://schemas.microsoft.com/office/powerpoint/2010/main" val="4287613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A48EBDA-939E-48B6-B704-09B58608303F}" type="datetimeFigureOut">
              <a:rPr lang="nl-NL" smtClean="0"/>
              <a:t>4-5-2017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6110D017-3511-4E38-9475-AE684AA8E690}" type="slidenum">
              <a:rPr lang="nl-NL" smtClean="0"/>
              <a:t>‹nr.›</a:t>
            </a:fld>
            <a:endParaRPr lang="nl-NL"/>
          </a:p>
        </p:txBody>
      </p:sp>
      <p:sp>
        <p:nvSpPr>
          <p:cNvPr id="6" name="Title 5"/>
          <p:cNvSpPr>
            <a:spLocks noGrp="1"/>
          </p:cNvSpPr>
          <p:nvPr>
            <p:ph type="title"/>
          </p:nvPr>
        </p:nvSpPr>
        <p:spPr/>
        <p:txBody>
          <a:bodyPr/>
          <a:lstStyle/>
          <a:p>
            <a:r>
              <a:rPr lang="nl-NL"/>
              <a:t>Klik om de stijl te bewerken</a:t>
            </a:r>
            <a:endParaRPr lang="en-US"/>
          </a:p>
        </p:txBody>
      </p:sp>
    </p:spTree>
    <p:extLst>
      <p:ext uri="{BB962C8B-B14F-4D97-AF65-F5344CB8AC3E}">
        <p14:creationId xmlns:p14="http://schemas.microsoft.com/office/powerpoint/2010/main" val="84155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8EBDA-939E-48B6-B704-09B58608303F}" type="datetimeFigureOut">
              <a:rPr lang="nl-NL" smtClean="0"/>
              <a:t>4-5-2017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6110D017-3511-4E38-9475-AE684AA8E690}" type="slidenum">
              <a:rPr lang="nl-NL" smtClean="0"/>
              <a:t>‹nr.›</a:t>
            </a:fld>
            <a:endParaRPr lang="nl-NL"/>
          </a:p>
        </p:txBody>
      </p:sp>
    </p:spTree>
    <p:extLst>
      <p:ext uri="{BB962C8B-B14F-4D97-AF65-F5344CB8AC3E}">
        <p14:creationId xmlns:p14="http://schemas.microsoft.com/office/powerpoint/2010/main" val="3731067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nl-NL"/>
              <a:t>Klik om de stijl te bewerken</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7A48EBDA-939E-48B6-B704-09B58608303F}" type="datetimeFigureOut">
              <a:rPr lang="nl-NL" smtClean="0"/>
              <a:t>4-5-2017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110D017-3511-4E38-9475-AE684AA8E690}" type="slidenum">
              <a:rPr lang="nl-NL" smtClean="0"/>
              <a:t>‹nr.›</a:t>
            </a:fld>
            <a:endParaRPr lang="nl-NL"/>
          </a:p>
        </p:txBody>
      </p:sp>
    </p:spTree>
    <p:extLst>
      <p:ext uri="{BB962C8B-B14F-4D97-AF65-F5344CB8AC3E}">
        <p14:creationId xmlns:p14="http://schemas.microsoft.com/office/powerpoint/2010/main" val="3615261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nl-NL"/>
              <a:t>Klik om de stijl te bewerken</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7A48EBDA-939E-48B6-B704-09B58608303F}" type="datetimeFigureOut">
              <a:rPr lang="nl-NL" smtClean="0"/>
              <a:t>4-5-2017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110D017-3511-4E38-9475-AE684AA8E690}" type="slidenum">
              <a:rPr lang="nl-NL" smtClean="0"/>
              <a:t>‹nr.›</a:t>
            </a:fld>
            <a:endParaRPr lang="nl-NL"/>
          </a:p>
        </p:txBody>
      </p:sp>
    </p:spTree>
    <p:extLst>
      <p:ext uri="{BB962C8B-B14F-4D97-AF65-F5344CB8AC3E}">
        <p14:creationId xmlns:p14="http://schemas.microsoft.com/office/powerpoint/2010/main" val="1596143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7A48EBDA-939E-48B6-B704-09B58608303F}" type="datetimeFigureOut">
              <a:rPr lang="nl-NL" smtClean="0"/>
              <a:t>4-5-2017</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nl-NL"/>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110D017-3511-4E38-9475-AE684AA8E690}" type="slidenum">
              <a:rPr lang="nl-NL" smtClean="0"/>
              <a:t>‹nr.›</a:t>
            </a:fld>
            <a:endParaRPr lang="nl-NL"/>
          </a:p>
        </p:txBody>
      </p:sp>
    </p:spTree>
    <p:extLst>
      <p:ext uri="{BB962C8B-B14F-4D97-AF65-F5344CB8AC3E}">
        <p14:creationId xmlns:p14="http://schemas.microsoft.com/office/powerpoint/2010/main" val="3080457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lhv.artsennet.nl/LHVproduct/Toolkit-Laaggeletterdheid.htm" TargetMode="External"/><Relationship Id="rId2" Type="http://schemas.openxmlformats.org/officeDocument/2006/relationships/hyperlink" Target="http://www.mfm-online.nl/" TargetMode="External"/><Relationship Id="rId1" Type="http://schemas.openxmlformats.org/officeDocument/2006/relationships/slideLayout" Target="../slideLayouts/slideLayout2.xml"/><Relationship Id="rId4" Type="http://schemas.openxmlformats.org/officeDocument/2006/relationships/hyperlink" Target="http://www.huisarts-migrant.nl/palliatieve-z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a:t>Gezondheidsvaardigheden en Diversiteit in de Kankerzorg</a:t>
            </a:r>
            <a:br>
              <a:rPr lang="nl-NL" dirty="0"/>
            </a:br>
            <a:r>
              <a:rPr lang="nl-NL" sz="4400" dirty="0"/>
              <a:t>bij migranten en etnische minderheden</a:t>
            </a:r>
          </a:p>
        </p:txBody>
      </p:sp>
      <p:sp>
        <p:nvSpPr>
          <p:cNvPr id="3" name="Ondertitel 2"/>
          <p:cNvSpPr>
            <a:spLocks noGrp="1"/>
          </p:cNvSpPr>
          <p:nvPr>
            <p:ph type="subTitle" idx="1"/>
          </p:nvPr>
        </p:nvSpPr>
        <p:spPr>
          <a:xfrm>
            <a:off x="1524000" y="4710022"/>
            <a:ext cx="9144000" cy="1250831"/>
          </a:xfrm>
        </p:spPr>
        <p:txBody>
          <a:bodyPr>
            <a:normAutofit lnSpcReduction="10000"/>
          </a:bodyPr>
          <a:lstStyle/>
          <a:p>
            <a:r>
              <a:rPr lang="nl-NL" dirty="0"/>
              <a:t>Ruud van Rijswijk</a:t>
            </a:r>
          </a:p>
          <a:p>
            <a:r>
              <a:rPr lang="nl-NL" dirty="0"/>
              <a:t>Medisch Oncoloog</a:t>
            </a:r>
          </a:p>
          <a:p>
            <a:r>
              <a:rPr lang="nl-NL" dirty="0"/>
              <a:t>Em. Hoofd Palliatieve Eenheid ZNA </a:t>
            </a:r>
          </a:p>
        </p:txBody>
      </p:sp>
    </p:spTree>
    <p:extLst>
      <p:ext uri="{BB962C8B-B14F-4D97-AF65-F5344CB8AC3E}">
        <p14:creationId xmlns:p14="http://schemas.microsoft.com/office/powerpoint/2010/main" val="467083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Kritiek op “Shared </a:t>
            </a:r>
            <a:r>
              <a:rPr lang="nl-NL" dirty="0" err="1"/>
              <a:t>decision</a:t>
            </a:r>
            <a:r>
              <a:rPr lang="nl-NL" dirty="0"/>
              <a:t> making”</a:t>
            </a:r>
          </a:p>
        </p:txBody>
      </p:sp>
      <p:sp>
        <p:nvSpPr>
          <p:cNvPr id="3" name="Tijdelijke aanduiding voor inhoud 2"/>
          <p:cNvSpPr>
            <a:spLocks noGrp="1"/>
          </p:cNvSpPr>
          <p:nvPr>
            <p:ph idx="1"/>
          </p:nvPr>
        </p:nvSpPr>
        <p:spPr>
          <a:xfrm>
            <a:off x="838200" y="1825625"/>
            <a:ext cx="10515600" cy="2746375"/>
          </a:xfrm>
        </p:spPr>
        <p:txBody>
          <a:bodyPr/>
          <a:lstStyle/>
          <a:p>
            <a:r>
              <a:rPr lang="nl-NL" dirty="0"/>
              <a:t>Artsen hebben expertise om zelfstandig te beslissen</a:t>
            </a:r>
            <a:br>
              <a:rPr lang="nl-NL" dirty="0"/>
            </a:br>
            <a:endParaRPr lang="nl-NL" dirty="0"/>
          </a:p>
          <a:p>
            <a:r>
              <a:rPr lang="nl-NL" dirty="0"/>
              <a:t>Patiënten kunnen/willen niet zelf beslissen</a:t>
            </a:r>
            <a:br>
              <a:rPr lang="nl-NL" dirty="0"/>
            </a:br>
            <a:endParaRPr lang="nl-NL" dirty="0"/>
          </a:p>
          <a:p>
            <a:r>
              <a:rPr lang="nl-NL" dirty="0"/>
              <a:t>Tijd ontbreekt</a:t>
            </a:r>
          </a:p>
        </p:txBody>
      </p:sp>
      <p:sp>
        <p:nvSpPr>
          <p:cNvPr id="4" name="Tekstvak 3"/>
          <p:cNvSpPr txBox="1"/>
          <p:nvPr/>
        </p:nvSpPr>
        <p:spPr>
          <a:xfrm>
            <a:off x="838200" y="5184475"/>
            <a:ext cx="10515600" cy="523220"/>
          </a:xfrm>
          <a:prstGeom prst="rect">
            <a:avLst/>
          </a:prstGeom>
          <a:solidFill>
            <a:schemeClr val="accent4">
              <a:lumMod val="60000"/>
              <a:lumOff val="40000"/>
            </a:schemeClr>
          </a:solidFill>
        </p:spPr>
        <p:txBody>
          <a:bodyPr wrap="square" rtlCol="0">
            <a:spAutoFit/>
          </a:bodyPr>
          <a:lstStyle/>
          <a:p>
            <a:r>
              <a:rPr lang="nl-NL" sz="2800" dirty="0"/>
              <a:t>Het is onbewezen dat gedeelde besluitvorming meer tijd kost</a:t>
            </a:r>
          </a:p>
        </p:txBody>
      </p:sp>
    </p:spTree>
    <p:extLst>
      <p:ext uri="{BB962C8B-B14F-4D97-AF65-F5344CB8AC3E}">
        <p14:creationId xmlns:p14="http://schemas.microsoft.com/office/powerpoint/2010/main" val="2268645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5126" y="365760"/>
            <a:ext cx="11050699" cy="1325562"/>
          </a:xfrm>
        </p:spPr>
        <p:txBody>
          <a:bodyPr/>
          <a:lstStyle/>
          <a:p>
            <a:r>
              <a:rPr lang="nl-NL" dirty="0"/>
              <a:t>Cultuur en Kankerzorg bij etnische minderheden</a:t>
            </a:r>
          </a:p>
        </p:txBody>
      </p:sp>
      <p:sp>
        <p:nvSpPr>
          <p:cNvPr id="3" name="Tijdelijke aanduiding voor inhoud 2"/>
          <p:cNvSpPr>
            <a:spLocks noGrp="1"/>
          </p:cNvSpPr>
          <p:nvPr>
            <p:ph idx="1"/>
          </p:nvPr>
        </p:nvSpPr>
        <p:spPr/>
        <p:txBody>
          <a:bodyPr>
            <a:normAutofit lnSpcReduction="10000"/>
          </a:bodyPr>
          <a:lstStyle/>
          <a:p>
            <a:r>
              <a:rPr lang="nl-NL" dirty="0"/>
              <a:t>Verschil in hoe je in het leven staat t.o.v. autochtonen</a:t>
            </a:r>
          </a:p>
          <a:p>
            <a:r>
              <a:rPr lang="nl-NL" dirty="0"/>
              <a:t>Geloof en perspectief op het leven</a:t>
            </a:r>
          </a:p>
          <a:p>
            <a:r>
              <a:rPr lang="nl-NL" dirty="0"/>
              <a:t>Belang van en rol in de familie</a:t>
            </a:r>
          </a:p>
          <a:p>
            <a:r>
              <a:rPr lang="nl-NL" dirty="0"/>
              <a:t>Dikwijls lage </a:t>
            </a:r>
            <a:r>
              <a:rPr lang="nl-NL" dirty="0" err="1"/>
              <a:t>GzV</a:t>
            </a:r>
            <a:r>
              <a:rPr lang="nl-NL" dirty="0"/>
              <a:t>, kennistekort</a:t>
            </a:r>
          </a:p>
          <a:p>
            <a:r>
              <a:rPr lang="nl-NL" dirty="0"/>
              <a:t>Taalbarrière, afhankelijkheid van familie (</a:t>
            </a:r>
            <a:r>
              <a:rPr lang="nl-NL" dirty="0" err="1"/>
              <a:t>contrôleverlies</a:t>
            </a:r>
            <a:r>
              <a:rPr lang="nl-NL" dirty="0"/>
              <a:t>)</a:t>
            </a:r>
          </a:p>
          <a:p>
            <a:r>
              <a:rPr lang="nl-NL" dirty="0"/>
              <a:t>Verschil in lichaamsbeleving, schaamte</a:t>
            </a:r>
          </a:p>
          <a:p>
            <a:r>
              <a:rPr lang="nl-NL" dirty="0"/>
              <a:t>Andere wijze van uiten van klachten</a:t>
            </a:r>
          </a:p>
          <a:p>
            <a:r>
              <a:rPr lang="nl-NL" dirty="0"/>
              <a:t>Risico van onderrapportage</a:t>
            </a:r>
          </a:p>
          <a:p>
            <a:r>
              <a:rPr lang="nl-NL" dirty="0"/>
              <a:t>Bepaalde uitgangspunten in “onze” richtlijnen zijn “</a:t>
            </a:r>
            <a:r>
              <a:rPr lang="nl-NL" dirty="0" err="1"/>
              <a:t>Not</a:t>
            </a:r>
            <a:r>
              <a:rPr lang="nl-NL" dirty="0"/>
              <a:t> </a:t>
            </a:r>
            <a:r>
              <a:rPr lang="nl-NL" dirty="0" err="1"/>
              <a:t>Done</a:t>
            </a:r>
            <a:r>
              <a:rPr lang="nl-NL" dirty="0"/>
              <a:t>”</a:t>
            </a:r>
          </a:p>
          <a:p>
            <a:pPr lvl="1"/>
            <a:endParaRPr lang="nl-NL" dirty="0"/>
          </a:p>
          <a:p>
            <a:pPr lvl="1"/>
            <a:endParaRPr lang="nl-NL" dirty="0"/>
          </a:p>
        </p:txBody>
      </p:sp>
    </p:spTree>
    <p:extLst>
      <p:ext uri="{BB962C8B-B14F-4D97-AF65-F5344CB8AC3E}">
        <p14:creationId xmlns:p14="http://schemas.microsoft.com/office/powerpoint/2010/main" val="9862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Geloof en Sociale implicaties</a:t>
            </a:r>
          </a:p>
        </p:txBody>
      </p:sp>
      <p:sp>
        <p:nvSpPr>
          <p:cNvPr id="3" name="Tijdelijke aanduiding voor inhoud 2"/>
          <p:cNvSpPr>
            <a:spLocks noGrp="1"/>
          </p:cNvSpPr>
          <p:nvPr>
            <p:ph idx="1"/>
          </p:nvPr>
        </p:nvSpPr>
        <p:spPr/>
        <p:txBody>
          <a:bodyPr/>
          <a:lstStyle/>
          <a:p>
            <a:r>
              <a:rPr lang="nl-NL" dirty="0"/>
              <a:t>Kanker als beproeving, als straf</a:t>
            </a:r>
          </a:p>
          <a:p>
            <a:r>
              <a:rPr lang="nl-NL" dirty="0"/>
              <a:t>Kanker is besmettelijk</a:t>
            </a:r>
          </a:p>
          <a:p>
            <a:r>
              <a:rPr lang="nl-NL" dirty="0"/>
              <a:t>Risico op sociaal isolement → geheimhouding</a:t>
            </a:r>
          </a:p>
          <a:p>
            <a:r>
              <a:rPr lang="nl-NL" dirty="0"/>
              <a:t>Sociale voorschriften: bezoek aan zieken</a:t>
            </a:r>
          </a:p>
          <a:p>
            <a:pPr lvl="1"/>
            <a:r>
              <a:rPr lang="nl-NL" dirty="0"/>
              <a:t>Positief, maar soms ook negatief door massaliteit</a:t>
            </a:r>
          </a:p>
          <a:p>
            <a:r>
              <a:rPr lang="nl-NL" dirty="0"/>
              <a:t>Zorgen voor de </a:t>
            </a:r>
            <a:r>
              <a:rPr lang="nl-NL" dirty="0" err="1"/>
              <a:t>patient</a:t>
            </a:r>
            <a:r>
              <a:rPr lang="nl-NL" dirty="0"/>
              <a:t> “</a:t>
            </a:r>
            <a:r>
              <a:rPr lang="nl-NL" dirty="0" err="1"/>
              <a:t>côute</a:t>
            </a:r>
            <a:r>
              <a:rPr lang="nl-NL" dirty="0"/>
              <a:t> que </a:t>
            </a:r>
            <a:r>
              <a:rPr lang="nl-NL" dirty="0" err="1"/>
              <a:t>côute</a:t>
            </a:r>
            <a:r>
              <a:rPr lang="nl-NL" dirty="0"/>
              <a:t>”</a:t>
            </a:r>
          </a:p>
          <a:p>
            <a:r>
              <a:rPr lang="nl-NL" dirty="0"/>
              <a:t>Leed besparen → niet erover praten</a:t>
            </a:r>
          </a:p>
          <a:p>
            <a:r>
              <a:rPr lang="nl-NL" dirty="0"/>
              <a:t>Angst voor bijwerkingen behandeling</a:t>
            </a:r>
          </a:p>
          <a:p>
            <a:pPr lvl="1"/>
            <a:r>
              <a:rPr lang="nl-NL" dirty="0"/>
              <a:t>Lichaamsbeeld, seksuele prestaties, onvruchtbaarheid, dood</a:t>
            </a:r>
          </a:p>
          <a:p>
            <a:endParaRPr lang="nl-NL" dirty="0"/>
          </a:p>
        </p:txBody>
      </p:sp>
    </p:spTree>
    <p:extLst>
      <p:ext uri="{BB962C8B-B14F-4D97-AF65-F5344CB8AC3E}">
        <p14:creationId xmlns:p14="http://schemas.microsoft.com/office/powerpoint/2010/main" val="1995306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Second opinion</a:t>
            </a:r>
          </a:p>
        </p:txBody>
      </p:sp>
      <p:sp>
        <p:nvSpPr>
          <p:cNvPr id="3" name="Tijdelijke aanduiding voor inhoud 2"/>
          <p:cNvSpPr>
            <a:spLocks noGrp="1"/>
          </p:cNvSpPr>
          <p:nvPr>
            <p:ph idx="1"/>
          </p:nvPr>
        </p:nvSpPr>
        <p:spPr/>
        <p:txBody>
          <a:bodyPr/>
          <a:lstStyle/>
          <a:p>
            <a:r>
              <a:rPr lang="nl-NL" dirty="0"/>
              <a:t>Behoefte soms aan second opinion in land van herkomst</a:t>
            </a:r>
          </a:p>
          <a:p>
            <a:r>
              <a:rPr lang="nl-NL" dirty="0"/>
              <a:t>Geen taalbarrière</a:t>
            </a:r>
          </a:p>
          <a:p>
            <a:r>
              <a:rPr lang="nl-NL" dirty="0"/>
              <a:t>Meer optimisme over behandelingsresultaat</a:t>
            </a:r>
          </a:p>
          <a:p>
            <a:r>
              <a:rPr lang="nl-NL" dirty="0"/>
              <a:t>Eerder geneigd langer door te gaan met een “actieve” behandeling</a:t>
            </a:r>
          </a:p>
        </p:txBody>
      </p:sp>
    </p:spTree>
    <p:extLst>
      <p:ext uri="{BB962C8B-B14F-4D97-AF65-F5344CB8AC3E}">
        <p14:creationId xmlns:p14="http://schemas.microsoft.com/office/powerpoint/2010/main" val="4126346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Lage </a:t>
            </a:r>
            <a:r>
              <a:rPr lang="nl-NL" dirty="0" err="1"/>
              <a:t>GzV</a:t>
            </a:r>
            <a:r>
              <a:rPr lang="nl-NL" dirty="0"/>
              <a:t> en kankerzorg: prostaatkanker</a:t>
            </a:r>
          </a:p>
        </p:txBody>
      </p:sp>
      <p:sp>
        <p:nvSpPr>
          <p:cNvPr id="3" name="Tijdelijke aanduiding voor inhoud 2"/>
          <p:cNvSpPr>
            <a:spLocks noGrp="1"/>
          </p:cNvSpPr>
          <p:nvPr>
            <p:ph idx="1"/>
          </p:nvPr>
        </p:nvSpPr>
        <p:spPr>
          <a:xfrm>
            <a:off x="838200" y="1690688"/>
            <a:ext cx="10515600" cy="3516579"/>
          </a:xfrm>
        </p:spPr>
        <p:txBody>
          <a:bodyPr/>
          <a:lstStyle/>
          <a:p>
            <a:r>
              <a:rPr lang="en-US" dirty="0"/>
              <a:t>Among men with PSA recurrence after radiotherapy, odds of use of salvage ADT were nearly twice as great among men with high PSA anxiety or low health literacy, suggesting that these men are receiving higher rates of unproven treatment. </a:t>
            </a:r>
          </a:p>
          <a:p>
            <a:r>
              <a:rPr lang="en-US" dirty="0"/>
              <a:t>Given that early salvage ADT is costly, worsens quality of life, and has not been shown to improve survival, quality improvement strategies are needed for these individuals.</a:t>
            </a:r>
            <a:endParaRPr lang="nl-NL" dirty="0"/>
          </a:p>
        </p:txBody>
      </p:sp>
      <p:sp>
        <p:nvSpPr>
          <p:cNvPr id="4" name="Tekstvak 3"/>
          <p:cNvSpPr txBox="1"/>
          <p:nvPr/>
        </p:nvSpPr>
        <p:spPr>
          <a:xfrm>
            <a:off x="6323798" y="5611528"/>
            <a:ext cx="4572000" cy="369332"/>
          </a:xfrm>
          <a:prstGeom prst="rect">
            <a:avLst/>
          </a:prstGeom>
          <a:noFill/>
        </p:spPr>
        <p:txBody>
          <a:bodyPr wrap="square" rtlCol="0">
            <a:spAutoFit/>
          </a:bodyPr>
          <a:lstStyle/>
          <a:p>
            <a:r>
              <a:rPr lang="nl-NL" dirty="0" err="1"/>
              <a:t>Mahal</a:t>
            </a:r>
            <a:r>
              <a:rPr lang="nl-NL" dirty="0"/>
              <a:t> BA et al. Ann </a:t>
            </a:r>
            <a:r>
              <a:rPr lang="nl-NL" dirty="0" err="1"/>
              <a:t>Oncol</a:t>
            </a:r>
            <a:r>
              <a:rPr lang="nl-NL" dirty="0"/>
              <a:t> 2015; 26:1390-95</a:t>
            </a:r>
          </a:p>
        </p:txBody>
      </p:sp>
    </p:spTree>
    <p:extLst>
      <p:ext uri="{BB962C8B-B14F-4D97-AF65-F5344CB8AC3E}">
        <p14:creationId xmlns:p14="http://schemas.microsoft.com/office/powerpoint/2010/main" val="4234558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nu verder?</a:t>
            </a:r>
          </a:p>
        </p:txBody>
      </p:sp>
      <p:sp>
        <p:nvSpPr>
          <p:cNvPr id="3" name="Tijdelijke aanduiding voor inhoud 2"/>
          <p:cNvSpPr>
            <a:spLocks noGrp="1"/>
          </p:cNvSpPr>
          <p:nvPr>
            <p:ph idx="1"/>
          </p:nvPr>
        </p:nvSpPr>
        <p:spPr>
          <a:xfrm>
            <a:off x="838200" y="1825624"/>
            <a:ext cx="10515600" cy="4523417"/>
          </a:xfrm>
        </p:spPr>
        <p:txBody>
          <a:bodyPr>
            <a:normAutofit fontScale="92500" lnSpcReduction="20000"/>
          </a:bodyPr>
          <a:lstStyle/>
          <a:p>
            <a:r>
              <a:rPr lang="nl-NL" dirty="0"/>
              <a:t>Grote verschillen in </a:t>
            </a:r>
            <a:r>
              <a:rPr lang="nl-NL" dirty="0" err="1"/>
              <a:t>GzV</a:t>
            </a:r>
            <a:r>
              <a:rPr lang="nl-NL" dirty="0"/>
              <a:t>, zowel bij autochtonen en allochtonen</a:t>
            </a:r>
          </a:p>
          <a:p>
            <a:r>
              <a:rPr lang="nl-NL" dirty="0"/>
              <a:t>Voorlichting daarop afstemmen</a:t>
            </a:r>
          </a:p>
          <a:p>
            <a:pPr lvl="1"/>
            <a:r>
              <a:rPr lang="nl-NL" dirty="0"/>
              <a:t>Vermijdt medische termen, info afstemmen op perspectief patiënt</a:t>
            </a:r>
          </a:p>
          <a:p>
            <a:r>
              <a:rPr lang="nl-NL" dirty="0"/>
              <a:t>Controleer wat de patiënt heeft begrepen</a:t>
            </a:r>
          </a:p>
          <a:p>
            <a:r>
              <a:rPr lang="nl-NL" dirty="0"/>
              <a:t>Vermijdt een volle spreekkamer bij bespreken diagnose/prognose</a:t>
            </a:r>
          </a:p>
          <a:p>
            <a:pPr lvl="1"/>
            <a:r>
              <a:rPr lang="nl-NL" dirty="0"/>
              <a:t>Familie op de gang </a:t>
            </a:r>
          </a:p>
          <a:p>
            <a:pPr lvl="1"/>
            <a:r>
              <a:rPr lang="nl-NL" dirty="0"/>
              <a:t>Patiënt laten vergezellen van één naaste</a:t>
            </a:r>
          </a:p>
          <a:p>
            <a:pPr lvl="1"/>
            <a:r>
              <a:rPr lang="nl-NL" dirty="0"/>
              <a:t>Professionele tolk plannen, maar: vertaalt letterlijk</a:t>
            </a:r>
          </a:p>
          <a:p>
            <a:r>
              <a:rPr lang="nl-NL" dirty="0"/>
              <a:t>Patiënt wil gewoonlijk wel diagnose en prognose weten</a:t>
            </a:r>
          </a:p>
          <a:p>
            <a:r>
              <a:rPr lang="nl-NL" dirty="0"/>
              <a:t>Familie wil patiënt beschermen tegen slecht nieuws</a:t>
            </a:r>
          </a:p>
          <a:p>
            <a:pPr lvl="1"/>
            <a:r>
              <a:rPr lang="nl-NL" dirty="0"/>
              <a:t>“Hoop doet Leven”</a:t>
            </a:r>
          </a:p>
          <a:p>
            <a:r>
              <a:rPr lang="nl-NL" dirty="0"/>
              <a:t>Inzet van allochtone zorgconsulenten</a:t>
            </a:r>
          </a:p>
        </p:txBody>
      </p:sp>
    </p:spTree>
    <p:extLst>
      <p:ext uri="{BB962C8B-B14F-4D97-AF65-F5344CB8AC3E}">
        <p14:creationId xmlns:p14="http://schemas.microsoft.com/office/powerpoint/2010/main" val="422338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Fasen in de kankerzorg</a:t>
            </a:r>
          </a:p>
        </p:txBody>
      </p:sp>
      <p:sp>
        <p:nvSpPr>
          <p:cNvPr id="3" name="Tijdelijke aanduiding voor inhoud 2"/>
          <p:cNvSpPr>
            <a:spLocks noGrp="1"/>
          </p:cNvSpPr>
          <p:nvPr>
            <p:ph idx="1"/>
          </p:nvPr>
        </p:nvSpPr>
        <p:spPr/>
        <p:txBody>
          <a:bodyPr/>
          <a:lstStyle/>
          <a:p>
            <a:r>
              <a:rPr lang="nl-NL" dirty="0"/>
              <a:t>Preventie, Screening en Leefstijl</a:t>
            </a:r>
          </a:p>
          <a:p>
            <a:pPr lvl="1"/>
            <a:r>
              <a:rPr lang="nl-NL" dirty="0" err="1"/>
              <a:t>Cervixca</a:t>
            </a:r>
            <a:r>
              <a:rPr lang="nl-NL" dirty="0"/>
              <a:t>: incidentie hoger, opkomst lager</a:t>
            </a:r>
          </a:p>
          <a:p>
            <a:pPr lvl="1"/>
            <a:r>
              <a:rPr lang="nl-NL" dirty="0"/>
              <a:t>Incidentie infectie-gerelateerde kanker hoger, totale kankerincidentie lager</a:t>
            </a:r>
          </a:p>
          <a:p>
            <a:pPr lvl="1"/>
            <a:r>
              <a:rPr lang="nl-NL" dirty="0"/>
              <a:t>Leefstijl varieert: roken en alcohol </a:t>
            </a:r>
            <a:r>
              <a:rPr lang="nl-NL"/>
              <a:t>soms minder </a:t>
            </a:r>
            <a:endParaRPr lang="nl-NL" dirty="0"/>
          </a:p>
          <a:p>
            <a:r>
              <a:rPr lang="nl-NL" dirty="0"/>
              <a:t>Curatieve situatie</a:t>
            </a:r>
          </a:p>
          <a:p>
            <a:r>
              <a:rPr lang="nl-NL" dirty="0"/>
              <a:t>Palliatieve situatie</a:t>
            </a:r>
          </a:p>
          <a:p>
            <a:r>
              <a:rPr lang="nl-NL" dirty="0"/>
              <a:t>Levenseinde</a:t>
            </a:r>
          </a:p>
        </p:txBody>
      </p:sp>
    </p:spTree>
    <p:extLst>
      <p:ext uri="{BB962C8B-B14F-4D97-AF65-F5344CB8AC3E}">
        <p14:creationId xmlns:p14="http://schemas.microsoft.com/office/powerpoint/2010/main" val="3618821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Curatieve situatie</a:t>
            </a:r>
          </a:p>
        </p:txBody>
      </p:sp>
      <p:sp>
        <p:nvSpPr>
          <p:cNvPr id="3" name="Tijdelijke aanduiding voor inhoud 2"/>
          <p:cNvSpPr>
            <a:spLocks noGrp="1"/>
          </p:cNvSpPr>
          <p:nvPr>
            <p:ph idx="1"/>
          </p:nvPr>
        </p:nvSpPr>
        <p:spPr>
          <a:xfrm>
            <a:off x="838200" y="1793434"/>
            <a:ext cx="10515600" cy="4357200"/>
          </a:xfrm>
        </p:spPr>
        <p:txBody>
          <a:bodyPr>
            <a:normAutofit lnSpcReduction="10000"/>
          </a:bodyPr>
          <a:lstStyle/>
          <a:p>
            <a:r>
              <a:rPr lang="nl-NL" dirty="0"/>
              <a:t>Diagnose →mededelen?</a:t>
            </a:r>
          </a:p>
          <a:p>
            <a:pPr lvl="1"/>
            <a:r>
              <a:rPr lang="nl-NL" dirty="0"/>
              <a:t>Familie wil patiënt “beschermen”</a:t>
            </a:r>
          </a:p>
          <a:p>
            <a:pPr lvl="1"/>
            <a:r>
              <a:rPr lang="nl-NL" dirty="0"/>
              <a:t>“</a:t>
            </a:r>
            <a:r>
              <a:rPr lang="nl-NL" dirty="0" err="1"/>
              <a:t>Informed</a:t>
            </a:r>
            <a:r>
              <a:rPr lang="nl-NL" dirty="0"/>
              <a:t> Consent” lastig</a:t>
            </a:r>
          </a:p>
          <a:p>
            <a:pPr lvl="1"/>
            <a:r>
              <a:rPr lang="nl-NL" dirty="0"/>
              <a:t>“Kanker” = Dood</a:t>
            </a:r>
          </a:p>
          <a:p>
            <a:r>
              <a:rPr lang="nl-NL" dirty="0"/>
              <a:t>Therapietrouw</a:t>
            </a:r>
          </a:p>
          <a:p>
            <a:pPr lvl="1"/>
            <a:r>
              <a:rPr lang="nl-NL" dirty="0"/>
              <a:t>Minder bij lagere </a:t>
            </a:r>
            <a:r>
              <a:rPr lang="nl-NL" dirty="0" err="1"/>
              <a:t>GzV</a:t>
            </a:r>
            <a:endParaRPr lang="nl-NL" dirty="0"/>
          </a:p>
          <a:p>
            <a:pPr lvl="1"/>
            <a:r>
              <a:rPr lang="nl-NL" dirty="0"/>
              <a:t>Eénduidige instructies geven, therapietrouw controleren</a:t>
            </a:r>
          </a:p>
          <a:p>
            <a:r>
              <a:rPr lang="nl-NL" dirty="0" err="1"/>
              <a:t>Patienttevredenheid</a:t>
            </a:r>
            <a:endParaRPr lang="nl-NL" dirty="0"/>
          </a:p>
          <a:p>
            <a:pPr lvl="1"/>
            <a:r>
              <a:rPr lang="nl-NL" dirty="0"/>
              <a:t>Klachten serieus nemen</a:t>
            </a:r>
          </a:p>
          <a:p>
            <a:pPr lvl="1"/>
            <a:r>
              <a:rPr lang="nl-NL" dirty="0"/>
              <a:t>Lichamelijk onderzoek doen</a:t>
            </a:r>
          </a:p>
          <a:p>
            <a:pPr lvl="1"/>
            <a:r>
              <a:rPr lang="nl-NL" dirty="0"/>
              <a:t>Belangrijkste voorspellende factor voor therapietrouw orale medicatie*</a:t>
            </a:r>
          </a:p>
        </p:txBody>
      </p:sp>
      <p:pic>
        <p:nvPicPr>
          <p:cNvPr id="14" name="Afbeelding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8002" y="2953558"/>
            <a:ext cx="4819650" cy="1209675"/>
          </a:xfrm>
          <a:prstGeom prst="rect">
            <a:avLst/>
          </a:prstGeom>
        </p:spPr>
      </p:pic>
      <p:sp>
        <p:nvSpPr>
          <p:cNvPr id="4" name="Tekstvak 3"/>
          <p:cNvSpPr txBox="1"/>
          <p:nvPr/>
        </p:nvSpPr>
        <p:spPr>
          <a:xfrm>
            <a:off x="6438002" y="6254151"/>
            <a:ext cx="4733206" cy="246221"/>
          </a:xfrm>
          <a:prstGeom prst="rect">
            <a:avLst/>
          </a:prstGeom>
          <a:noFill/>
        </p:spPr>
        <p:txBody>
          <a:bodyPr wrap="square" rtlCol="0">
            <a:spAutoFit/>
          </a:bodyPr>
          <a:lstStyle/>
          <a:p>
            <a:pPr algn="r"/>
            <a:r>
              <a:rPr lang="nl-NL" sz="1000" dirty="0"/>
              <a:t>*Jacobs JM et al. JOP.ascopubs.org april 11, 2017</a:t>
            </a:r>
          </a:p>
        </p:txBody>
      </p:sp>
    </p:spTree>
    <p:extLst>
      <p:ext uri="{BB962C8B-B14F-4D97-AF65-F5344CB8AC3E}">
        <p14:creationId xmlns:p14="http://schemas.microsoft.com/office/powerpoint/2010/main" val="2114460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Palliatieve situatie</a:t>
            </a:r>
          </a:p>
        </p:txBody>
      </p:sp>
      <p:sp>
        <p:nvSpPr>
          <p:cNvPr id="3" name="Tijdelijke aanduiding voor inhoud 2"/>
          <p:cNvSpPr>
            <a:spLocks noGrp="1"/>
          </p:cNvSpPr>
          <p:nvPr>
            <p:ph idx="1"/>
          </p:nvPr>
        </p:nvSpPr>
        <p:spPr/>
        <p:txBody>
          <a:bodyPr/>
          <a:lstStyle/>
          <a:p>
            <a:r>
              <a:rPr lang="nl-NL" dirty="0"/>
              <a:t>Veel patiënten hebben een expliciete behandelingswens</a:t>
            </a:r>
            <a:br>
              <a:rPr lang="nl-NL" dirty="0"/>
            </a:br>
            <a:r>
              <a:rPr lang="nl-NL" dirty="0"/>
              <a:t/>
            </a:r>
            <a:br>
              <a:rPr lang="nl-NL" dirty="0"/>
            </a:br>
            <a:r>
              <a:rPr lang="nl-NL" dirty="0"/>
              <a:t>					↑↓</a:t>
            </a:r>
          </a:p>
          <a:p>
            <a:r>
              <a:rPr lang="nl-NL" dirty="0"/>
              <a:t>Vroegtijdige inzet van palliatieve zorg bevordert kwaliteit van leven</a:t>
            </a:r>
          </a:p>
          <a:p>
            <a:endParaRPr lang="nl-NL" dirty="0"/>
          </a:p>
        </p:txBody>
      </p:sp>
      <p:sp>
        <p:nvSpPr>
          <p:cNvPr id="4" name="Tekstvak 3"/>
          <p:cNvSpPr txBox="1"/>
          <p:nvPr/>
        </p:nvSpPr>
        <p:spPr>
          <a:xfrm>
            <a:off x="1017917" y="4149306"/>
            <a:ext cx="9765102" cy="646331"/>
          </a:xfrm>
          <a:prstGeom prst="rect">
            <a:avLst/>
          </a:prstGeom>
          <a:noFill/>
        </p:spPr>
        <p:txBody>
          <a:bodyPr wrap="square" rtlCol="0">
            <a:spAutoFit/>
          </a:bodyPr>
          <a:lstStyle/>
          <a:p>
            <a:r>
              <a:rPr lang="nl-NL" dirty="0"/>
              <a:t>Voor Moslims beschikt Allah over ziekte en het levenseinde. Men voelt zich verplicht zo lang mogelijk te zoeken naar genezing. Ingrijpen in het levenseinde is taboe.</a:t>
            </a:r>
          </a:p>
        </p:txBody>
      </p:sp>
    </p:spTree>
    <p:extLst>
      <p:ext uri="{BB962C8B-B14F-4D97-AF65-F5344CB8AC3E}">
        <p14:creationId xmlns:p14="http://schemas.microsoft.com/office/powerpoint/2010/main" val="705878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is palliatieve zorg?</a:t>
            </a:r>
          </a:p>
        </p:txBody>
      </p:sp>
      <p:sp>
        <p:nvSpPr>
          <p:cNvPr id="3" name="Tijdelijke aanduiding voor inhoud 2"/>
          <p:cNvSpPr>
            <a:spLocks noGrp="1"/>
          </p:cNvSpPr>
          <p:nvPr>
            <p:ph idx="1"/>
          </p:nvPr>
        </p:nvSpPr>
        <p:spPr>
          <a:xfrm>
            <a:off x="838200" y="1825625"/>
            <a:ext cx="10515600" cy="3695281"/>
          </a:xfrm>
        </p:spPr>
        <p:txBody>
          <a:bodyPr/>
          <a:lstStyle/>
          <a:p>
            <a:r>
              <a:rPr lang="nl-NL" dirty="0"/>
              <a:t>Palliatieve zorg is een benadering die de kwaliteit van leven verbetert van patiënten en hun naasten bij levensbedreigende ziekte</a:t>
            </a:r>
            <a:br>
              <a:rPr lang="nl-NL" dirty="0"/>
            </a:br>
            <a:r>
              <a:rPr lang="nl-NL" dirty="0"/>
              <a:t/>
            </a:r>
            <a:br>
              <a:rPr lang="nl-NL" dirty="0"/>
            </a:br>
            <a:r>
              <a:rPr lang="nl-NL" dirty="0"/>
              <a:t>door het voorkomen en verlichten van lijden</a:t>
            </a:r>
            <a:br>
              <a:rPr lang="nl-NL" dirty="0"/>
            </a:br>
            <a:r>
              <a:rPr lang="nl-NL" dirty="0"/>
              <a:t>d.m.v. vroegtijdige signalering en zorgvuldige behandeling van</a:t>
            </a:r>
            <a:br>
              <a:rPr lang="nl-NL" dirty="0"/>
            </a:br>
            <a:r>
              <a:rPr lang="nl-NL" dirty="0"/>
              <a:t/>
            </a:r>
            <a:br>
              <a:rPr lang="nl-NL" dirty="0"/>
            </a:br>
            <a:r>
              <a:rPr lang="nl-NL" dirty="0"/>
              <a:t>pijn</a:t>
            </a:r>
            <a:br>
              <a:rPr lang="nl-NL" dirty="0"/>
            </a:br>
            <a:r>
              <a:rPr lang="nl-NL" dirty="0"/>
              <a:t>andere problemen van lichamelijke, psychosociale en spirituele aard</a:t>
            </a:r>
            <a:br>
              <a:rPr lang="nl-NL" dirty="0"/>
            </a:br>
            <a:endParaRPr lang="nl-NL" dirty="0"/>
          </a:p>
        </p:txBody>
      </p:sp>
      <p:sp>
        <p:nvSpPr>
          <p:cNvPr id="4" name="Tekstvak 3"/>
          <p:cNvSpPr txBox="1"/>
          <p:nvPr/>
        </p:nvSpPr>
        <p:spPr>
          <a:xfrm>
            <a:off x="6823494" y="5865962"/>
            <a:ext cx="4530306" cy="369332"/>
          </a:xfrm>
          <a:prstGeom prst="rect">
            <a:avLst/>
          </a:prstGeom>
          <a:noFill/>
        </p:spPr>
        <p:txBody>
          <a:bodyPr wrap="square" rtlCol="0">
            <a:spAutoFit/>
          </a:bodyPr>
          <a:lstStyle/>
          <a:p>
            <a:pPr algn="r"/>
            <a:r>
              <a:rPr lang="nl-NL" dirty="0"/>
              <a:t>WHO definitie 2015</a:t>
            </a:r>
          </a:p>
        </p:txBody>
      </p:sp>
    </p:spTree>
    <p:extLst>
      <p:ext uri="{BB962C8B-B14F-4D97-AF65-F5344CB8AC3E}">
        <p14:creationId xmlns:p14="http://schemas.microsoft.com/office/powerpoint/2010/main" val="4246821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zijn gezondheidsvaardigheden?</a:t>
            </a:r>
          </a:p>
        </p:txBody>
      </p:sp>
      <p:sp>
        <p:nvSpPr>
          <p:cNvPr id="3" name="Tijdelijke aanduiding voor inhoud 2"/>
          <p:cNvSpPr>
            <a:spLocks noGrp="1"/>
          </p:cNvSpPr>
          <p:nvPr>
            <p:ph idx="1"/>
          </p:nvPr>
        </p:nvSpPr>
        <p:spPr/>
        <p:txBody>
          <a:bodyPr>
            <a:normAutofit lnSpcReduction="10000"/>
          </a:bodyPr>
          <a:lstStyle/>
          <a:p>
            <a:r>
              <a:rPr lang="nl-NL" dirty="0">
                <a:effectLst/>
              </a:rPr>
              <a:t>Iemand die gezondheidsvaardig is, heeft kennis over gezonde leefstijl en is in staat om gezond te leven. De volgende factoren spelen een rol bij het wel of niet ‘gezondheidsvaardig’ zijn:</a:t>
            </a:r>
          </a:p>
          <a:p>
            <a:r>
              <a:rPr lang="nl-NL" dirty="0">
                <a:effectLst/>
              </a:rPr>
              <a:t>Lezen en schrijven</a:t>
            </a:r>
          </a:p>
          <a:p>
            <a:r>
              <a:rPr lang="nl-NL" dirty="0">
                <a:effectLst/>
              </a:rPr>
              <a:t>Rekenvaardigheid</a:t>
            </a:r>
          </a:p>
          <a:p>
            <a:r>
              <a:rPr lang="nl-NL" dirty="0">
                <a:effectLst/>
              </a:rPr>
              <a:t>Kennis over ziekten en gezondheid</a:t>
            </a:r>
          </a:p>
          <a:p>
            <a:r>
              <a:rPr lang="nl-NL" dirty="0">
                <a:effectLst/>
              </a:rPr>
              <a:t>Het vermogen om vragen te durven stellen</a:t>
            </a:r>
            <a:br>
              <a:rPr lang="nl-NL" dirty="0">
                <a:effectLst/>
              </a:rPr>
            </a:br>
            <a:endParaRPr lang="nl-NL" dirty="0">
              <a:effectLst/>
            </a:endParaRPr>
          </a:p>
          <a:p>
            <a:r>
              <a:rPr lang="nl-NL" dirty="0">
                <a:effectLst/>
              </a:rPr>
              <a:t>Lage </a:t>
            </a:r>
            <a:r>
              <a:rPr lang="nl-NL" dirty="0" err="1">
                <a:effectLst/>
              </a:rPr>
              <a:t>GzV</a:t>
            </a:r>
            <a:r>
              <a:rPr lang="nl-NL" dirty="0">
                <a:effectLst/>
              </a:rPr>
              <a:t> geassocieerd met slechtere gezondheidsuitkomsten</a:t>
            </a:r>
          </a:p>
          <a:p>
            <a:r>
              <a:rPr lang="nl-NL" dirty="0"/>
              <a:t>Vaker co-morbiditeit: diabetes, cardiovasculair, astma, psychisch</a:t>
            </a:r>
            <a:endParaRPr lang="nl-NL" dirty="0">
              <a:effectLst/>
            </a:endParaRPr>
          </a:p>
          <a:p>
            <a:endParaRPr lang="nl-NL" dirty="0"/>
          </a:p>
        </p:txBody>
      </p:sp>
      <p:sp>
        <p:nvSpPr>
          <p:cNvPr id="4" name="Tekstvak 3"/>
          <p:cNvSpPr txBox="1"/>
          <p:nvPr/>
        </p:nvSpPr>
        <p:spPr>
          <a:xfrm>
            <a:off x="7392838" y="6176963"/>
            <a:ext cx="4278702" cy="369332"/>
          </a:xfrm>
          <a:prstGeom prst="rect">
            <a:avLst/>
          </a:prstGeom>
          <a:noFill/>
        </p:spPr>
        <p:txBody>
          <a:bodyPr wrap="square" rtlCol="0">
            <a:spAutoFit/>
          </a:bodyPr>
          <a:lstStyle/>
          <a:p>
            <a:r>
              <a:rPr lang="nl-NL" dirty="0"/>
              <a:t>www.gezondheidsvaardigheden.nl</a:t>
            </a:r>
          </a:p>
        </p:txBody>
      </p:sp>
    </p:spTree>
    <p:extLst>
      <p:ext uri="{BB962C8B-B14F-4D97-AF65-F5344CB8AC3E}">
        <p14:creationId xmlns:p14="http://schemas.microsoft.com/office/powerpoint/2010/main" val="1290261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‘Is palliatieve zorg aan migranten anders?’</a:t>
            </a:r>
          </a:p>
        </p:txBody>
      </p:sp>
      <p:sp>
        <p:nvSpPr>
          <p:cNvPr id="3" name="Tijdelijke aanduiding voor inhoud 2"/>
          <p:cNvSpPr>
            <a:spLocks noGrp="1"/>
          </p:cNvSpPr>
          <p:nvPr>
            <p:ph idx="1"/>
          </p:nvPr>
        </p:nvSpPr>
        <p:spPr/>
        <p:txBody>
          <a:bodyPr>
            <a:normAutofit fontScale="92500" lnSpcReduction="10000"/>
          </a:bodyPr>
          <a:lstStyle/>
          <a:p>
            <a:r>
              <a:rPr lang="nl-NL" dirty="0"/>
              <a:t>Ja, want…</a:t>
            </a:r>
          </a:p>
          <a:p>
            <a:r>
              <a:rPr lang="nl-NL" dirty="0"/>
              <a:t>· De beleving is (deels) anders</a:t>
            </a:r>
          </a:p>
          <a:p>
            <a:r>
              <a:rPr lang="nl-NL" dirty="0"/>
              <a:t>· Er zijn verschillen in de rituelen/gebruiken </a:t>
            </a:r>
          </a:p>
          <a:p>
            <a:r>
              <a:rPr lang="nl-NL" dirty="0"/>
              <a:t>· Palliatieve zorg bestaat niet in de </a:t>
            </a:r>
            <a:br>
              <a:rPr lang="nl-NL" dirty="0"/>
            </a:br>
            <a:r>
              <a:rPr lang="nl-NL" dirty="0"/>
              <a:t>  migrantengemeenschappen: men wil beterschap</a:t>
            </a:r>
            <a:br>
              <a:rPr lang="nl-NL" dirty="0"/>
            </a:br>
            <a:endParaRPr lang="nl-NL" dirty="0"/>
          </a:p>
          <a:p>
            <a:r>
              <a:rPr lang="nl-NL" dirty="0"/>
              <a:t>Nee, omdat…</a:t>
            </a:r>
          </a:p>
          <a:p>
            <a:r>
              <a:rPr lang="nl-NL" dirty="0"/>
              <a:t>· Men wil vraaggerichte zorg, dus zorg op maat</a:t>
            </a:r>
          </a:p>
          <a:p>
            <a:r>
              <a:rPr lang="nl-NL" dirty="0"/>
              <a:t>· Diversiteit in eigen groep verschilt soms meer dan met die van een andere groep</a:t>
            </a:r>
          </a:p>
        </p:txBody>
      </p:sp>
      <p:sp>
        <p:nvSpPr>
          <p:cNvPr id="4" name="Tekstvak 3"/>
          <p:cNvSpPr txBox="1"/>
          <p:nvPr/>
        </p:nvSpPr>
        <p:spPr>
          <a:xfrm>
            <a:off x="5193102" y="6383547"/>
            <a:ext cx="6262777" cy="307777"/>
          </a:xfrm>
          <a:prstGeom prst="rect">
            <a:avLst/>
          </a:prstGeom>
          <a:noFill/>
        </p:spPr>
        <p:txBody>
          <a:bodyPr wrap="square" rtlCol="0">
            <a:spAutoFit/>
          </a:bodyPr>
          <a:lstStyle/>
          <a:p>
            <a:r>
              <a:rPr lang="nl-NL" sz="1400" dirty="0"/>
              <a:t>Thea </a:t>
            </a:r>
            <a:r>
              <a:rPr lang="nl-NL" sz="1400" dirty="0" err="1"/>
              <a:t>Adlim</a:t>
            </a:r>
            <a:r>
              <a:rPr lang="nl-NL" sz="1400" dirty="0"/>
              <a:t> in Verslag Themabijeenkomst Diversiteit en terminale zorg 27 okt 2011</a:t>
            </a:r>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7529" y="1500995"/>
            <a:ext cx="2286931" cy="2311879"/>
          </a:xfrm>
          <a:prstGeom prst="rect">
            <a:avLst/>
          </a:prstGeom>
        </p:spPr>
      </p:pic>
    </p:spTree>
    <p:extLst>
      <p:ext uri="{BB962C8B-B14F-4D97-AF65-F5344CB8AC3E}">
        <p14:creationId xmlns:p14="http://schemas.microsoft.com/office/powerpoint/2010/main" val="1930452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Levenseinde</a:t>
            </a:r>
          </a:p>
        </p:txBody>
      </p:sp>
      <p:sp>
        <p:nvSpPr>
          <p:cNvPr id="3" name="Tijdelijke aanduiding voor inhoud 2"/>
          <p:cNvSpPr>
            <a:spLocks noGrp="1"/>
          </p:cNvSpPr>
          <p:nvPr>
            <p:ph idx="1"/>
          </p:nvPr>
        </p:nvSpPr>
        <p:spPr/>
        <p:txBody>
          <a:bodyPr>
            <a:normAutofit fontScale="92500" lnSpcReduction="20000"/>
          </a:bodyPr>
          <a:lstStyle/>
          <a:p>
            <a:r>
              <a:rPr lang="nl-NL" dirty="0"/>
              <a:t>Koester overeenkomsten en biedt ruimte aan verschillen</a:t>
            </a:r>
            <a:br>
              <a:rPr lang="nl-NL" dirty="0"/>
            </a:br>
            <a:endParaRPr lang="nl-NL" dirty="0"/>
          </a:p>
          <a:p>
            <a:r>
              <a:rPr lang="nl-NL" dirty="0"/>
              <a:t>Overeenkomsten</a:t>
            </a:r>
          </a:p>
          <a:p>
            <a:pPr lvl="1"/>
            <a:r>
              <a:rPr lang="nl-NL" dirty="0"/>
              <a:t>Dezelfde emoties en zorg voor hun dierbare</a:t>
            </a:r>
          </a:p>
          <a:p>
            <a:pPr lvl="1"/>
            <a:r>
              <a:rPr lang="nl-NL" dirty="0"/>
              <a:t>Veilige en vertrouwde omgeving</a:t>
            </a:r>
          </a:p>
          <a:p>
            <a:pPr lvl="1"/>
            <a:endParaRPr lang="nl-NL" dirty="0"/>
          </a:p>
          <a:p>
            <a:r>
              <a:rPr lang="nl-NL" dirty="0"/>
              <a:t>Verschillen</a:t>
            </a:r>
          </a:p>
          <a:p>
            <a:pPr lvl="1"/>
            <a:r>
              <a:rPr lang="nl-NL" dirty="0"/>
              <a:t>Ruimte geven aan cultuurbepaalde rituelen</a:t>
            </a:r>
          </a:p>
          <a:p>
            <a:pPr lvl="1"/>
            <a:r>
              <a:rPr lang="nl-NL" dirty="0"/>
              <a:t>Normen en waarden kunnen verschillen</a:t>
            </a:r>
            <a:br>
              <a:rPr lang="nl-NL" dirty="0"/>
            </a:br>
            <a:endParaRPr lang="nl-NL" dirty="0"/>
          </a:p>
          <a:p>
            <a:r>
              <a:rPr lang="nl-NL" dirty="0"/>
              <a:t>Mogelijk niet vertrouwd met rituele gebruiken </a:t>
            </a:r>
          </a:p>
          <a:p>
            <a:r>
              <a:rPr lang="nl-NL" dirty="0"/>
              <a:t>Verschillen in interpretatie van de Koran</a:t>
            </a:r>
          </a:p>
        </p:txBody>
      </p:sp>
      <p:pic>
        <p:nvPicPr>
          <p:cNvPr id="4" name="Tijdelijke aanduiding voor inhou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3657" y="284207"/>
            <a:ext cx="2344277" cy="1311679"/>
          </a:xfrm>
          <a:prstGeom prst="rect">
            <a:avLst/>
          </a:prstGeom>
        </p:spPr>
      </p:pic>
    </p:spTree>
    <p:extLst>
      <p:ext uri="{BB962C8B-B14F-4D97-AF65-F5344CB8AC3E}">
        <p14:creationId xmlns:p14="http://schemas.microsoft.com/office/powerpoint/2010/main" val="59459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Aanbevelingen en conclusies</a:t>
            </a:r>
          </a:p>
        </p:txBody>
      </p:sp>
      <p:sp>
        <p:nvSpPr>
          <p:cNvPr id="3" name="Tijdelijke aanduiding voor inhoud 2"/>
          <p:cNvSpPr>
            <a:spLocks noGrp="1"/>
          </p:cNvSpPr>
          <p:nvPr>
            <p:ph idx="1"/>
          </p:nvPr>
        </p:nvSpPr>
        <p:spPr/>
        <p:txBody>
          <a:bodyPr/>
          <a:lstStyle/>
          <a:p>
            <a:r>
              <a:rPr lang="nl-NL" dirty="0"/>
              <a:t>Vertel de patiënt dat U rekening wil houden met zijn wensen</a:t>
            </a:r>
          </a:p>
          <a:p>
            <a:r>
              <a:rPr lang="nl-NL" dirty="0"/>
              <a:t>Accepteer de rol van de familie</a:t>
            </a:r>
          </a:p>
          <a:p>
            <a:r>
              <a:rPr lang="nl-NL" dirty="0"/>
              <a:t>Schakel tolk / intercultureel bemiddelaar in</a:t>
            </a:r>
          </a:p>
          <a:p>
            <a:r>
              <a:rPr lang="nl-NL" dirty="0"/>
              <a:t>Benoem symptomen “onder de gordel” om ze bespreekbaar te maken</a:t>
            </a:r>
          </a:p>
          <a:p>
            <a:r>
              <a:rPr lang="nl-NL" dirty="0"/>
              <a:t>Breng levenseinde discussie omzichtig </a:t>
            </a:r>
          </a:p>
          <a:p>
            <a:r>
              <a:rPr lang="nl-NL" dirty="0"/>
              <a:t>Eenvoudige bewoording, niet teveel tegelijk</a:t>
            </a:r>
          </a:p>
          <a:p>
            <a:r>
              <a:rPr lang="nl-NL" dirty="0"/>
              <a:t>Controleer wat de patiënt begrepen heeft</a:t>
            </a:r>
          </a:p>
          <a:p>
            <a:r>
              <a:rPr lang="nl-NL" dirty="0"/>
              <a:t>Let bij lage </a:t>
            </a:r>
            <a:r>
              <a:rPr lang="nl-NL" dirty="0" err="1"/>
              <a:t>GzV</a:t>
            </a:r>
            <a:r>
              <a:rPr lang="nl-NL" dirty="0"/>
              <a:t> ook op financiële situatie</a:t>
            </a:r>
          </a:p>
        </p:txBody>
      </p:sp>
    </p:spTree>
    <p:extLst>
      <p:ext uri="{BB962C8B-B14F-4D97-AF65-F5344CB8AC3E}">
        <p14:creationId xmlns:p14="http://schemas.microsoft.com/office/powerpoint/2010/main" val="1709897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Wensenlijstje</a:t>
            </a:r>
          </a:p>
        </p:txBody>
      </p:sp>
      <p:sp>
        <p:nvSpPr>
          <p:cNvPr id="3" name="Tijdelijke aanduiding voor inhoud 2"/>
          <p:cNvSpPr>
            <a:spLocks noGrp="1"/>
          </p:cNvSpPr>
          <p:nvPr>
            <p:ph idx="1"/>
          </p:nvPr>
        </p:nvSpPr>
        <p:spPr/>
        <p:txBody>
          <a:bodyPr/>
          <a:lstStyle/>
          <a:p>
            <a:r>
              <a:rPr lang="nl-NL" dirty="0"/>
              <a:t>Voorlichting in eigen taal</a:t>
            </a:r>
            <a:br>
              <a:rPr lang="nl-NL" dirty="0"/>
            </a:br>
            <a:endParaRPr lang="nl-NL" dirty="0"/>
          </a:p>
          <a:p>
            <a:r>
              <a:rPr lang="nl-NL" dirty="0"/>
              <a:t>Verbetering van gezondheidsvaardigheden</a:t>
            </a:r>
            <a:br>
              <a:rPr lang="nl-NL" dirty="0"/>
            </a:br>
            <a:endParaRPr lang="nl-NL" dirty="0"/>
          </a:p>
          <a:p>
            <a:r>
              <a:rPr lang="nl-NL" dirty="0"/>
              <a:t>Voorlichting georganiseerd vanuit de “etnische minderheden”</a:t>
            </a:r>
            <a:br>
              <a:rPr lang="nl-NL" dirty="0"/>
            </a:br>
            <a:endParaRPr lang="nl-NL" dirty="0"/>
          </a:p>
          <a:p>
            <a:r>
              <a:rPr lang="nl-NL" dirty="0"/>
              <a:t>Communicatievaardigheden in medisch curriculum</a:t>
            </a:r>
          </a:p>
        </p:txBody>
      </p:sp>
    </p:spTree>
    <p:extLst>
      <p:ext uri="{BB962C8B-B14F-4D97-AF65-F5344CB8AC3E}">
        <p14:creationId xmlns:p14="http://schemas.microsoft.com/office/powerpoint/2010/main" val="1399718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Literatuur</a:t>
            </a:r>
          </a:p>
        </p:txBody>
      </p:sp>
      <p:sp>
        <p:nvSpPr>
          <p:cNvPr id="3" name="Tijdelijke aanduiding voor inhoud 2"/>
          <p:cNvSpPr>
            <a:spLocks noGrp="1"/>
          </p:cNvSpPr>
          <p:nvPr>
            <p:ph idx="1"/>
          </p:nvPr>
        </p:nvSpPr>
        <p:spPr/>
        <p:txBody>
          <a:bodyPr>
            <a:normAutofit lnSpcReduction="10000"/>
          </a:bodyPr>
          <a:lstStyle/>
          <a:p>
            <a:r>
              <a:rPr lang="nl-NL" dirty="0"/>
              <a:t>de Graaff, F. M., Francke, A. L., van den </a:t>
            </a:r>
            <a:r>
              <a:rPr lang="nl-NL" dirty="0" err="1"/>
              <a:t>Muijsenbergh</a:t>
            </a:r>
            <a:r>
              <a:rPr lang="nl-NL" dirty="0"/>
              <a:t>, M. E. T. C., &amp; van de Geest, S. (2010). Communicatie en besluitvorming in de palliatieve zorg voor Turkse en Marokkaanse patiënten met kanker. Amsterdam: UvA.</a:t>
            </a:r>
          </a:p>
          <a:p>
            <a:r>
              <a:rPr lang="nl-NL" dirty="0"/>
              <a:t>Fransen MP, </a:t>
            </a:r>
            <a:r>
              <a:rPr lang="nl-NL" dirty="0" err="1"/>
              <a:t>Adhien</a:t>
            </a:r>
            <a:r>
              <a:rPr lang="nl-NL" dirty="0"/>
              <a:t> P, Essink-Bot ML. Lage gezondheidsvaardigheden en therapietrouw. </a:t>
            </a:r>
            <a:r>
              <a:rPr lang="nl-NL" dirty="0">
                <a:hlinkClick r:id="rId2"/>
              </a:rPr>
              <a:t>www.mfm-online.nl</a:t>
            </a:r>
            <a:endParaRPr lang="nl-NL" dirty="0"/>
          </a:p>
          <a:p>
            <a:r>
              <a:rPr lang="nl-NL" dirty="0">
                <a:hlinkClick r:id="rId3"/>
              </a:rPr>
              <a:t>http://lhv.artsennet.nl/LHVproduct/Toolkit-Laaggeletterdheid.htm</a:t>
            </a:r>
            <a:endParaRPr lang="nl-NL" dirty="0"/>
          </a:p>
          <a:p>
            <a:r>
              <a:rPr lang="nl-NL">
                <a:hlinkClick r:id="rId4"/>
              </a:rPr>
              <a:t>http://www.huisarts-migrant.nl/palliatieve-zorg/</a:t>
            </a:r>
            <a:endParaRPr lang="nl-NL" dirty="0"/>
          </a:p>
          <a:p>
            <a:r>
              <a:rPr lang="nl-NL" dirty="0"/>
              <a:t>P. </a:t>
            </a:r>
            <a:r>
              <a:rPr lang="nl-NL" dirty="0" err="1"/>
              <a:t>Mistiaen</a:t>
            </a:r>
            <a:r>
              <a:rPr lang="nl-NL" dirty="0"/>
              <a:t> et al. Handreiking palliatieve zorg aan mensen met niet-westerse achtergrond. NIVEL 2011.</a:t>
            </a:r>
          </a:p>
          <a:p>
            <a:endParaRPr lang="nl-NL" dirty="0"/>
          </a:p>
          <a:p>
            <a:endParaRPr lang="nl-NL" dirty="0"/>
          </a:p>
        </p:txBody>
      </p:sp>
    </p:spTree>
    <p:extLst>
      <p:ext uri="{BB962C8B-B14F-4D97-AF65-F5344CB8AC3E}">
        <p14:creationId xmlns:p14="http://schemas.microsoft.com/office/powerpoint/2010/main" val="1792026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Gezondheidsvaardigheden en Migranten</a:t>
            </a:r>
          </a:p>
        </p:txBody>
      </p:sp>
      <p:sp>
        <p:nvSpPr>
          <p:cNvPr id="3" name="Tijdelijke aanduiding voor inhoud 2"/>
          <p:cNvSpPr>
            <a:spLocks noGrp="1"/>
          </p:cNvSpPr>
          <p:nvPr>
            <p:ph idx="1"/>
          </p:nvPr>
        </p:nvSpPr>
        <p:spPr/>
        <p:txBody>
          <a:bodyPr>
            <a:normAutofit lnSpcReduction="10000"/>
          </a:bodyPr>
          <a:lstStyle/>
          <a:p>
            <a:r>
              <a:rPr lang="nl-NL" dirty="0"/>
              <a:t>Lage </a:t>
            </a:r>
            <a:r>
              <a:rPr lang="nl-NL" dirty="0" err="1"/>
              <a:t>GzV</a:t>
            </a:r>
            <a:r>
              <a:rPr lang="nl-NL" dirty="0"/>
              <a:t> niet uniek voor migranten (ca 10-25% autochtonen)</a:t>
            </a:r>
          </a:p>
          <a:p>
            <a:r>
              <a:rPr lang="nl-NL" dirty="0"/>
              <a:t>Veel niet-westerse allochtonen van de eerste generatie zijn laag opgeleid</a:t>
            </a:r>
          </a:p>
          <a:p>
            <a:r>
              <a:rPr lang="nl-NL" dirty="0"/>
              <a:t>Soms ook analfabetisme in de moedertaal</a:t>
            </a:r>
          </a:p>
          <a:p>
            <a:r>
              <a:rPr lang="nl-NL" dirty="0"/>
              <a:t>Laag abstractievermogen, lastig om klacht te presenteren</a:t>
            </a:r>
          </a:p>
          <a:p>
            <a:endParaRPr lang="nl-NL" dirty="0"/>
          </a:p>
          <a:p>
            <a:r>
              <a:rPr lang="nl-NL" dirty="0"/>
              <a:t>Taalbarrière</a:t>
            </a:r>
          </a:p>
          <a:p>
            <a:r>
              <a:rPr lang="nl-NL" dirty="0"/>
              <a:t>Cultuurverschil</a:t>
            </a:r>
          </a:p>
          <a:p>
            <a:r>
              <a:rPr lang="nl-NL" dirty="0"/>
              <a:t>Moeizame communicatie  → tolk</a:t>
            </a:r>
          </a:p>
          <a:p>
            <a:endParaRPr lang="nl-NL" dirty="0"/>
          </a:p>
          <a:p>
            <a:endParaRPr lang="nl-NL" dirty="0"/>
          </a:p>
        </p:txBody>
      </p:sp>
      <p:sp>
        <p:nvSpPr>
          <p:cNvPr id="4" name="Tekstvak 3"/>
          <p:cNvSpPr txBox="1"/>
          <p:nvPr/>
        </p:nvSpPr>
        <p:spPr>
          <a:xfrm>
            <a:off x="6824312" y="5996539"/>
            <a:ext cx="4408370" cy="369332"/>
          </a:xfrm>
          <a:prstGeom prst="rect">
            <a:avLst/>
          </a:prstGeom>
          <a:noFill/>
        </p:spPr>
        <p:txBody>
          <a:bodyPr wrap="square" rtlCol="0">
            <a:spAutoFit/>
          </a:bodyPr>
          <a:lstStyle/>
          <a:p>
            <a:r>
              <a:rPr lang="nl-NL" dirty="0" err="1"/>
              <a:t>Ned</a:t>
            </a:r>
            <a:r>
              <a:rPr lang="nl-NL" dirty="0"/>
              <a:t> </a:t>
            </a:r>
            <a:r>
              <a:rPr lang="nl-NL" dirty="0" err="1"/>
              <a:t>Tijdschr</a:t>
            </a:r>
            <a:r>
              <a:rPr lang="nl-NL" dirty="0"/>
              <a:t> </a:t>
            </a:r>
            <a:r>
              <a:rPr lang="nl-NL" dirty="0" err="1"/>
              <a:t>Geneeskd</a:t>
            </a:r>
            <a:r>
              <a:rPr lang="nl-NL" dirty="0"/>
              <a:t> 2013; 157:A5581</a:t>
            </a:r>
          </a:p>
        </p:txBody>
      </p:sp>
    </p:spTree>
    <p:extLst>
      <p:ext uri="{BB962C8B-B14F-4D97-AF65-F5344CB8AC3E}">
        <p14:creationId xmlns:p14="http://schemas.microsoft.com/office/powerpoint/2010/main" val="3207458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Gezondheidsvaardigheden en Kankerzorg</a:t>
            </a:r>
          </a:p>
        </p:txBody>
      </p:sp>
      <p:sp>
        <p:nvSpPr>
          <p:cNvPr id="3" name="Tijdelijke aanduiding voor inhoud 2"/>
          <p:cNvSpPr>
            <a:spLocks noGrp="1"/>
          </p:cNvSpPr>
          <p:nvPr>
            <p:ph idx="1"/>
          </p:nvPr>
        </p:nvSpPr>
        <p:spPr/>
        <p:txBody>
          <a:bodyPr>
            <a:normAutofit/>
          </a:bodyPr>
          <a:lstStyle/>
          <a:p>
            <a:r>
              <a:rPr lang="nl-NL" dirty="0"/>
              <a:t>Vanuit de arts</a:t>
            </a:r>
          </a:p>
          <a:p>
            <a:pPr lvl="1"/>
            <a:r>
              <a:rPr lang="nl-NL" dirty="0"/>
              <a:t>Kanker vereist complexe beslissingen </a:t>
            </a:r>
          </a:p>
          <a:p>
            <a:pPr lvl="1"/>
            <a:r>
              <a:rPr lang="nl-NL" dirty="0"/>
              <a:t>Patiënt wordt geacht mee te denken: “</a:t>
            </a:r>
            <a:r>
              <a:rPr lang="nl-NL" dirty="0" err="1"/>
              <a:t>Informed</a:t>
            </a:r>
            <a:r>
              <a:rPr lang="nl-NL" dirty="0"/>
              <a:t> Consent”</a:t>
            </a:r>
          </a:p>
          <a:p>
            <a:pPr lvl="1"/>
            <a:r>
              <a:rPr lang="nl-NL" dirty="0"/>
              <a:t>Gebrekkige </a:t>
            </a:r>
            <a:r>
              <a:rPr lang="nl-NL" dirty="0" err="1"/>
              <a:t>GzV</a:t>
            </a:r>
            <a:r>
              <a:rPr lang="nl-NL" dirty="0"/>
              <a:t> en cultuurverschillen staan hiermee op gespannen voet</a:t>
            </a:r>
            <a:br>
              <a:rPr lang="nl-NL" dirty="0"/>
            </a:br>
            <a:endParaRPr lang="nl-NL" dirty="0"/>
          </a:p>
          <a:p>
            <a:r>
              <a:rPr lang="nl-NL" dirty="0"/>
              <a:t>Vanuit de patiënt</a:t>
            </a:r>
          </a:p>
          <a:p>
            <a:pPr lvl="1"/>
            <a:r>
              <a:rPr lang="nl-NL" dirty="0"/>
              <a:t>Patiënt wil serieus genomen worden</a:t>
            </a:r>
          </a:p>
          <a:p>
            <a:pPr lvl="1"/>
            <a:r>
              <a:rPr lang="nl-NL" dirty="0"/>
              <a:t>Vertrouwensband </a:t>
            </a:r>
          </a:p>
          <a:p>
            <a:pPr lvl="1"/>
            <a:r>
              <a:rPr lang="nl-NL" dirty="0"/>
              <a:t>Respect voor culturele achtergrond</a:t>
            </a:r>
          </a:p>
        </p:txBody>
      </p:sp>
    </p:spTree>
    <p:extLst>
      <p:ext uri="{BB962C8B-B14F-4D97-AF65-F5344CB8AC3E}">
        <p14:creationId xmlns:p14="http://schemas.microsoft.com/office/powerpoint/2010/main" val="1451991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wil je vertellen als oncoloog?</a:t>
            </a:r>
          </a:p>
        </p:txBody>
      </p:sp>
      <p:sp>
        <p:nvSpPr>
          <p:cNvPr id="3" name="Tijdelijke aanduiding voor inhoud 2"/>
          <p:cNvSpPr>
            <a:spLocks noGrp="1"/>
          </p:cNvSpPr>
          <p:nvPr>
            <p:ph idx="1"/>
          </p:nvPr>
        </p:nvSpPr>
        <p:spPr/>
        <p:txBody>
          <a:bodyPr>
            <a:normAutofit/>
          </a:bodyPr>
          <a:lstStyle/>
          <a:p>
            <a:r>
              <a:rPr lang="nl-NL" dirty="0"/>
              <a:t>Diagnose</a:t>
            </a:r>
          </a:p>
          <a:p>
            <a:r>
              <a:rPr lang="nl-NL" dirty="0"/>
              <a:t>Behandelingsmogelijkheden</a:t>
            </a:r>
          </a:p>
          <a:p>
            <a:r>
              <a:rPr lang="nl-NL" dirty="0"/>
              <a:t>Prognose: curatief/palliatief</a:t>
            </a:r>
          </a:p>
          <a:p>
            <a:r>
              <a:rPr lang="nl-NL" dirty="0"/>
              <a:t>Overleg over de behandeling</a:t>
            </a:r>
          </a:p>
          <a:p>
            <a:r>
              <a:rPr lang="nl-NL" dirty="0"/>
              <a:t>Bijwerkingen van de behandeling</a:t>
            </a:r>
            <a:br>
              <a:rPr lang="nl-NL" dirty="0"/>
            </a:br>
            <a:endParaRPr lang="nl-NL" dirty="0"/>
          </a:p>
          <a:p>
            <a:r>
              <a:rPr lang="nl-NL" dirty="0"/>
              <a:t>Gedeelde besluitvorming : Wat wil en past de patiënt ?</a:t>
            </a:r>
          </a:p>
        </p:txBody>
      </p:sp>
    </p:spTree>
    <p:extLst>
      <p:ext uri="{BB962C8B-B14F-4D97-AF65-F5344CB8AC3E}">
        <p14:creationId xmlns:p14="http://schemas.microsoft.com/office/powerpoint/2010/main" val="3314444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Diagnose “Kanker”</a:t>
            </a:r>
          </a:p>
        </p:txBody>
      </p:sp>
      <p:sp>
        <p:nvSpPr>
          <p:cNvPr id="3" name="Tijdelijke aanduiding voor inhoud 2"/>
          <p:cNvSpPr>
            <a:spLocks noGrp="1"/>
          </p:cNvSpPr>
          <p:nvPr>
            <p:ph idx="1"/>
          </p:nvPr>
        </p:nvSpPr>
        <p:spPr>
          <a:xfrm>
            <a:off x="838200" y="1825624"/>
            <a:ext cx="10515600" cy="4739077"/>
          </a:xfrm>
        </p:spPr>
        <p:txBody>
          <a:bodyPr>
            <a:normAutofit fontScale="85000" lnSpcReduction="20000"/>
          </a:bodyPr>
          <a:lstStyle/>
          <a:p>
            <a:r>
              <a:rPr lang="nl-NL" dirty="0"/>
              <a:t>Diagnose “kanker” = doodgaan</a:t>
            </a:r>
          </a:p>
          <a:p>
            <a:r>
              <a:rPr lang="nl-NL" dirty="0"/>
              <a:t>Familie wil patiënt “beschermen”</a:t>
            </a:r>
          </a:p>
          <a:p>
            <a:r>
              <a:rPr lang="nl-NL" dirty="0"/>
              <a:t>Diagnosemededeling kan grote sociale implicaties hebben</a:t>
            </a:r>
            <a:br>
              <a:rPr lang="nl-NL" dirty="0"/>
            </a:br>
            <a:r>
              <a:rPr lang="nl-NL" dirty="0"/>
              <a:t/>
            </a:r>
            <a:br>
              <a:rPr lang="nl-NL" dirty="0"/>
            </a:br>
            <a:endParaRPr lang="nl-NL" dirty="0"/>
          </a:p>
          <a:p>
            <a:r>
              <a:rPr lang="nl-NL" dirty="0"/>
              <a:t>Wat wil de patiënt weten?</a:t>
            </a:r>
          </a:p>
          <a:p>
            <a:r>
              <a:rPr lang="nl-NL" dirty="0"/>
              <a:t>Hoe urgent is het mededelen van de precieze diagnose ?</a:t>
            </a:r>
          </a:p>
          <a:p>
            <a:r>
              <a:rPr lang="nl-NL" dirty="0"/>
              <a:t>Accepteer de rol van de familie</a:t>
            </a:r>
          </a:p>
          <a:p>
            <a:pPr lvl="1"/>
            <a:r>
              <a:rPr lang="nl-NL" dirty="0"/>
              <a:t>Wie is woordvoerder?</a:t>
            </a:r>
          </a:p>
          <a:p>
            <a:pPr lvl="1"/>
            <a:r>
              <a:rPr lang="nl-NL" dirty="0"/>
              <a:t>Belangenbehartiger gewenst?</a:t>
            </a:r>
          </a:p>
          <a:p>
            <a:r>
              <a:rPr lang="nl-NL" dirty="0"/>
              <a:t>Gebruik interculturele bemiddelaar of professionele tolk</a:t>
            </a:r>
          </a:p>
          <a:p>
            <a:r>
              <a:rPr lang="nl-NL" dirty="0"/>
              <a:t>Vraag wie aanwezig mag zijn namens familie. </a:t>
            </a:r>
            <a:br>
              <a:rPr lang="nl-NL" dirty="0"/>
            </a:br>
            <a:r>
              <a:rPr lang="nl-NL" dirty="0"/>
              <a:t>Niet de hele familie in de spreekkamer</a:t>
            </a:r>
          </a:p>
          <a:p>
            <a:r>
              <a:rPr lang="nl-NL" dirty="0"/>
              <a:t>Houdt de uitleg eenvoudig</a:t>
            </a:r>
          </a:p>
        </p:txBody>
      </p:sp>
    </p:spTree>
    <p:extLst>
      <p:ext uri="{BB962C8B-B14F-4D97-AF65-F5344CB8AC3E}">
        <p14:creationId xmlns:p14="http://schemas.microsoft.com/office/powerpoint/2010/main" val="577077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Waarheidsmededeling ?</a:t>
            </a:r>
            <a:br>
              <a:rPr lang="nl-NL" dirty="0"/>
            </a:br>
            <a:r>
              <a:rPr lang="nl-NL" sz="2800" dirty="0"/>
              <a:t>Onderzoek </a:t>
            </a:r>
            <a:r>
              <a:rPr lang="nl-NL" sz="2800" dirty="0" err="1"/>
              <a:t>Saoudi-Arabië</a:t>
            </a:r>
            <a:endParaRPr lang="nl-NL" sz="2800" dirty="0"/>
          </a:p>
        </p:txBody>
      </p:sp>
      <p:sp>
        <p:nvSpPr>
          <p:cNvPr id="3" name="Tijdelijke aanduiding voor inhoud 2"/>
          <p:cNvSpPr>
            <a:spLocks noGrp="1"/>
          </p:cNvSpPr>
          <p:nvPr>
            <p:ph idx="1"/>
          </p:nvPr>
        </p:nvSpPr>
        <p:spPr/>
        <p:txBody>
          <a:bodyPr/>
          <a:lstStyle/>
          <a:p>
            <a:r>
              <a:rPr lang="nl-NL" dirty="0"/>
              <a:t>Wat wil de patiënt ?</a:t>
            </a:r>
          </a:p>
          <a:p>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744392762"/>
              </p:ext>
            </p:extLst>
          </p:nvPr>
        </p:nvGraphicFramePr>
        <p:xfrm>
          <a:off x="838200" y="1690688"/>
          <a:ext cx="10367512" cy="4231640"/>
        </p:xfrm>
        <a:graphic>
          <a:graphicData uri="http://schemas.openxmlformats.org/drawingml/2006/table">
            <a:tbl>
              <a:tblPr firstRow="1" bandRow="1">
                <a:tableStyleId>{5C22544A-7EE6-4342-B048-85BDC9FD1C3A}</a:tableStyleId>
              </a:tblPr>
              <a:tblGrid>
                <a:gridCol w="2591878">
                  <a:extLst>
                    <a:ext uri="{9D8B030D-6E8A-4147-A177-3AD203B41FA5}">
                      <a16:colId xmlns="" xmlns:a16="http://schemas.microsoft.com/office/drawing/2014/main" val="3573699291"/>
                    </a:ext>
                  </a:extLst>
                </a:gridCol>
                <a:gridCol w="2591878">
                  <a:extLst>
                    <a:ext uri="{9D8B030D-6E8A-4147-A177-3AD203B41FA5}">
                      <a16:colId xmlns="" xmlns:a16="http://schemas.microsoft.com/office/drawing/2014/main" val="1110611898"/>
                    </a:ext>
                  </a:extLst>
                </a:gridCol>
                <a:gridCol w="2591878">
                  <a:extLst>
                    <a:ext uri="{9D8B030D-6E8A-4147-A177-3AD203B41FA5}">
                      <a16:colId xmlns="" xmlns:a16="http://schemas.microsoft.com/office/drawing/2014/main" val="1080557150"/>
                    </a:ext>
                  </a:extLst>
                </a:gridCol>
                <a:gridCol w="1295939">
                  <a:extLst>
                    <a:ext uri="{9D8B030D-6E8A-4147-A177-3AD203B41FA5}">
                      <a16:colId xmlns="" xmlns:a16="http://schemas.microsoft.com/office/drawing/2014/main" val="652280900"/>
                    </a:ext>
                  </a:extLst>
                </a:gridCol>
                <a:gridCol w="1295939">
                  <a:extLst>
                    <a:ext uri="{9D8B030D-6E8A-4147-A177-3AD203B41FA5}">
                      <a16:colId xmlns="" xmlns:a16="http://schemas.microsoft.com/office/drawing/2014/main" val="3177845427"/>
                    </a:ext>
                  </a:extLst>
                </a:gridCol>
              </a:tblGrid>
              <a:tr h="457200">
                <a:tc rowSpan="2">
                  <a:txBody>
                    <a:bodyPr/>
                    <a:lstStyle/>
                    <a:p>
                      <a:endParaRPr lang="nl-NL" dirty="0"/>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100 patiënten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Mediaan 48 (18-80) </a:t>
                      </a:r>
                      <a:r>
                        <a:rPr lang="nl-NL" dirty="0" err="1"/>
                        <a:t>jr</a:t>
                      </a:r>
                      <a:endParaRPr lang="nl-NL" dirty="0"/>
                    </a:p>
                    <a:p>
                      <a:r>
                        <a:rPr lang="nl-NL" dirty="0"/>
                        <a:t>M 28% V 78%</a:t>
                      </a: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103 familieleden</a:t>
                      </a:r>
                    </a:p>
                    <a:p>
                      <a:endParaRPr lang="nl-NL" dirty="0"/>
                    </a:p>
                  </a:txBody>
                  <a:tcPr/>
                </a:tc>
                <a:tc gridSpan="2">
                  <a:txBody>
                    <a:bodyPr/>
                    <a:lstStyle/>
                    <a:p>
                      <a:r>
                        <a:rPr lang="nl-NL" dirty="0"/>
                        <a:t>103 niet-betrokkenen</a:t>
                      </a:r>
                    </a:p>
                    <a:p>
                      <a:r>
                        <a:rPr lang="nl-NL" dirty="0"/>
                        <a:t>Mediaan 32 (18-75) </a:t>
                      </a:r>
                      <a:r>
                        <a:rPr lang="nl-NL" dirty="0" err="1"/>
                        <a:t>jr</a:t>
                      </a:r>
                      <a:endParaRPr lang="nl-NL" dirty="0"/>
                    </a:p>
                  </a:txBody>
                  <a:tcPr/>
                </a:tc>
                <a:tc hMerge="1">
                  <a:txBody>
                    <a:bodyPr/>
                    <a:lstStyle/>
                    <a:p>
                      <a:endParaRPr lang="nl-NL"/>
                    </a:p>
                  </a:txBody>
                  <a:tcPr/>
                </a:tc>
                <a:extLst>
                  <a:ext uri="{0D108BD9-81ED-4DB2-BD59-A6C34878D82A}">
                    <a16:rowId xmlns="" xmlns:a16="http://schemas.microsoft.com/office/drawing/2014/main" val="1350644251"/>
                  </a:ext>
                </a:extLst>
              </a:tr>
              <a:tr h="457200">
                <a:tc vMerge="1">
                  <a:txBody>
                    <a:bodyPr/>
                    <a:lstStyle/>
                    <a:p>
                      <a:endParaRPr lang="nl-NL"/>
                    </a:p>
                  </a:txBody>
                  <a:tcPr/>
                </a:tc>
                <a:tc vMerge="1">
                  <a:txBody>
                    <a:bodyPr/>
                    <a:lstStyle/>
                    <a:p>
                      <a:endParaRPr lang="nl-NL"/>
                    </a:p>
                  </a:txBody>
                  <a:tcPr/>
                </a:tc>
                <a:tc vMerge="1">
                  <a:txBody>
                    <a:bodyPr/>
                    <a:lstStyle/>
                    <a:p>
                      <a:endParaRPr lang="nl-NL"/>
                    </a:p>
                  </a:txBody>
                  <a:tcPr/>
                </a:tc>
                <a:tc>
                  <a:txBody>
                    <a:bodyPr/>
                    <a:lstStyle/>
                    <a:p>
                      <a:r>
                        <a:rPr lang="nl-NL" dirty="0"/>
                        <a:t>“patiënt”</a:t>
                      </a:r>
                    </a:p>
                  </a:txBody>
                  <a:tcPr/>
                </a:tc>
                <a:tc>
                  <a:txBody>
                    <a:bodyPr/>
                    <a:lstStyle/>
                    <a:p>
                      <a:r>
                        <a:rPr lang="nl-NL" dirty="0"/>
                        <a:t>“</a:t>
                      </a:r>
                      <a:r>
                        <a:rPr lang="nl-NL" dirty="0" err="1"/>
                        <a:t>relative</a:t>
                      </a:r>
                      <a:r>
                        <a:rPr lang="nl-NL" dirty="0"/>
                        <a:t>”</a:t>
                      </a:r>
                    </a:p>
                  </a:txBody>
                  <a:tcPr/>
                </a:tc>
                <a:extLst>
                  <a:ext uri="{0D108BD9-81ED-4DB2-BD59-A6C34878D82A}">
                    <a16:rowId xmlns="" xmlns:a16="http://schemas.microsoft.com/office/drawing/2014/main" val="941825021"/>
                  </a:ext>
                </a:extLst>
              </a:tr>
              <a:tr h="370840">
                <a:tc>
                  <a:txBody>
                    <a:bodyPr/>
                    <a:lstStyle/>
                    <a:p>
                      <a:r>
                        <a:rPr lang="nl-NL" dirty="0"/>
                        <a:t>Diagnose van kanker</a:t>
                      </a:r>
                    </a:p>
                  </a:txBody>
                  <a:tcPr/>
                </a:tc>
                <a:tc>
                  <a:txBody>
                    <a:bodyPr/>
                    <a:lstStyle/>
                    <a:p>
                      <a:r>
                        <a:rPr lang="nl-NL" dirty="0"/>
                        <a:t>87% +</a:t>
                      </a:r>
                    </a:p>
                  </a:txBody>
                  <a:tcPr/>
                </a:tc>
                <a:tc>
                  <a:txBody>
                    <a:bodyPr/>
                    <a:lstStyle/>
                    <a:p>
                      <a:r>
                        <a:rPr lang="nl-NL" dirty="0"/>
                        <a:t>68% </a:t>
                      </a:r>
                    </a:p>
                  </a:txBody>
                  <a:tcPr/>
                </a:tc>
                <a:tc>
                  <a:txBody>
                    <a:bodyPr/>
                    <a:lstStyle/>
                    <a:p>
                      <a:r>
                        <a:rPr lang="nl-NL" dirty="0"/>
                        <a:t>98%</a:t>
                      </a:r>
                    </a:p>
                  </a:txBody>
                  <a:tcPr/>
                </a:tc>
                <a:tc>
                  <a:txBody>
                    <a:bodyPr/>
                    <a:lstStyle/>
                    <a:p>
                      <a:r>
                        <a:rPr lang="nl-NL" dirty="0"/>
                        <a:t>75%</a:t>
                      </a:r>
                    </a:p>
                  </a:txBody>
                  <a:tcPr/>
                </a:tc>
                <a:extLst>
                  <a:ext uri="{0D108BD9-81ED-4DB2-BD59-A6C34878D82A}">
                    <a16:rowId xmlns="" xmlns:a16="http://schemas.microsoft.com/office/drawing/2014/main" val="1785666494"/>
                  </a:ext>
                </a:extLst>
              </a:tr>
              <a:tr h="370840">
                <a:tc>
                  <a:txBody>
                    <a:bodyPr/>
                    <a:lstStyle/>
                    <a:p>
                      <a:r>
                        <a:rPr lang="nl-NL" dirty="0"/>
                        <a:t>“Chemotherapie”</a:t>
                      </a:r>
                    </a:p>
                  </a:txBody>
                  <a:tcPr/>
                </a:tc>
                <a:tc>
                  <a:txBody>
                    <a:bodyPr/>
                    <a:lstStyle/>
                    <a:p>
                      <a:r>
                        <a:rPr lang="nl-NL" dirty="0"/>
                        <a:t>71%</a:t>
                      </a:r>
                    </a:p>
                  </a:txBody>
                  <a:tcPr/>
                </a:tc>
                <a:tc>
                  <a:txBody>
                    <a:bodyPr/>
                    <a:lstStyle/>
                    <a:p>
                      <a:r>
                        <a:rPr lang="nl-NL" dirty="0"/>
                        <a:t>67%</a:t>
                      </a:r>
                    </a:p>
                  </a:txBody>
                  <a:tcPr/>
                </a:tc>
                <a:tc>
                  <a:txBody>
                    <a:bodyPr/>
                    <a:lstStyle/>
                    <a:p>
                      <a:endParaRPr lang="nl-NL" dirty="0"/>
                    </a:p>
                  </a:txBody>
                  <a:tcPr/>
                </a:tc>
                <a:tc>
                  <a:txBody>
                    <a:bodyPr/>
                    <a:lstStyle/>
                    <a:p>
                      <a:endParaRPr lang="nl-NL" dirty="0"/>
                    </a:p>
                  </a:txBody>
                  <a:tcPr/>
                </a:tc>
                <a:extLst>
                  <a:ext uri="{0D108BD9-81ED-4DB2-BD59-A6C34878D82A}">
                    <a16:rowId xmlns="" xmlns:a16="http://schemas.microsoft.com/office/drawing/2014/main" val="2542196769"/>
                  </a:ext>
                </a:extLst>
              </a:tr>
              <a:tr h="370840">
                <a:tc>
                  <a:txBody>
                    <a:bodyPr/>
                    <a:lstStyle/>
                    <a:p>
                      <a:r>
                        <a:rPr lang="nl-NL" dirty="0"/>
                        <a:t>Behandeling uitgeput</a:t>
                      </a:r>
                    </a:p>
                  </a:txBody>
                  <a:tcPr/>
                </a:tc>
                <a:tc>
                  <a:txBody>
                    <a:bodyPr/>
                    <a:lstStyle/>
                    <a:p>
                      <a:r>
                        <a:rPr lang="nl-NL" dirty="0"/>
                        <a:t>90%</a:t>
                      </a:r>
                    </a:p>
                  </a:txBody>
                  <a:tcPr/>
                </a:tc>
                <a:tc>
                  <a:txBody>
                    <a:bodyPr/>
                    <a:lstStyle/>
                    <a:p>
                      <a:r>
                        <a:rPr lang="nl-NL" dirty="0"/>
                        <a:t>61%</a:t>
                      </a:r>
                    </a:p>
                  </a:txBody>
                  <a:tcPr/>
                </a:tc>
                <a:tc>
                  <a:txBody>
                    <a:bodyPr/>
                    <a:lstStyle/>
                    <a:p>
                      <a:r>
                        <a:rPr lang="nl-NL" dirty="0"/>
                        <a:t>79%</a:t>
                      </a:r>
                    </a:p>
                  </a:txBody>
                  <a:tcPr/>
                </a:tc>
                <a:tc>
                  <a:txBody>
                    <a:bodyPr/>
                    <a:lstStyle/>
                    <a:p>
                      <a:r>
                        <a:rPr lang="nl-NL" dirty="0"/>
                        <a:t>56%</a:t>
                      </a:r>
                    </a:p>
                  </a:txBody>
                  <a:tcPr/>
                </a:tc>
                <a:extLst>
                  <a:ext uri="{0D108BD9-81ED-4DB2-BD59-A6C34878D82A}">
                    <a16:rowId xmlns="" xmlns:a16="http://schemas.microsoft.com/office/drawing/2014/main" val="3227649239"/>
                  </a:ext>
                </a:extLst>
              </a:tr>
              <a:tr h="370840">
                <a:tc>
                  <a:txBody>
                    <a:bodyPr/>
                    <a:lstStyle/>
                    <a:p>
                      <a:r>
                        <a:rPr lang="nl-NL" dirty="0"/>
                        <a:t>Informatie ook als familie tegen is?</a:t>
                      </a:r>
                    </a:p>
                  </a:txBody>
                  <a:tcPr/>
                </a:tc>
                <a:tc>
                  <a:txBody>
                    <a:bodyPr/>
                    <a:lstStyle/>
                    <a:p>
                      <a:r>
                        <a:rPr lang="nl-NL" dirty="0"/>
                        <a:t>80%</a:t>
                      </a:r>
                    </a:p>
                  </a:txBody>
                  <a:tcPr/>
                </a:tc>
                <a:tc>
                  <a:txBody>
                    <a:bodyPr/>
                    <a:lstStyle/>
                    <a:p>
                      <a:r>
                        <a:rPr lang="nl-NL" dirty="0"/>
                        <a:t>56%</a:t>
                      </a:r>
                    </a:p>
                  </a:txBody>
                  <a:tcPr/>
                </a:tc>
                <a:tc>
                  <a:txBody>
                    <a:bodyPr/>
                    <a:lstStyle/>
                    <a:p>
                      <a:r>
                        <a:rPr lang="nl-NL" dirty="0"/>
                        <a:t>87%</a:t>
                      </a:r>
                    </a:p>
                  </a:txBody>
                  <a:tcPr/>
                </a:tc>
                <a:tc>
                  <a:txBody>
                    <a:bodyPr/>
                    <a:lstStyle/>
                    <a:p>
                      <a:r>
                        <a:rPr lang="nl-NL" dirty="0"/>
                        <a:t>82%</a:t>
                      </a:r>
                    </a:p>
                  </a:txBody>
                  <a:tcPr/>
                </a:tc>
                <a:extLst>
                  <a:ext uri="{0D108BD9-81ED-4DB2-BD59-A6C34878D82A}">
                    <a16:rowId xmlns="" xmlns:a16="http://schemas.microsoft.com/office/drawing/2014/main" val="3330355466"/>
                  </a:ext>
                </a:extLst>
              </a:tr>
              <a:tr h="370840">
                <a:tc>
                  <a:txBody>
                    <a:bodyPr/>
                    <a:lstStyle/>
                    <a:p>
                      <a:r>
                        <a:rPr lang="nl-NL" dirty="0"/>
                        <a:t>End-of-life discussie</a:t>
                      </a:r>
                    </a:p>
                  </a:txBody>
                  <a:tcPr/>
                </a:tc>
                <a:tc>
                  <a:txBody>
                    <a:bodyPr/>
                    <a:lstStyle/>
                    <a:p>
                      <a:r>
                        <a:rPr lang="nl-NL" dirty="0"/>
                        <a:t>56%</a:t>
                      </a:r>
                    </a:p>
                  </a:txBody>
                  <a:tcPr/>
                </a:tc>
                <a:tc>
                  <a:txBody>
                    <a:bodyPr/>
                    <a:lstStyle/>
                    <a:p>
                      <a:r>
                        <a:rPr lang="nl-NL" dirty="0"/>
                        <a:t>30%</a:t>
                      </a:r>
                    </a:p>
                  </a:txBody>
                  <a:tcPr/>
                </a:tc>
                <a:tc>
                  <a:txBody>
                    <a:bodyPr/>
                    <a:lstStyle/>
                    <a:p>
                      <a:r>
                        <a:rPr lang="nl-NL" dirty="0"/>
                        <a:t>76%</a:t>
                      </a:r>
                    </a:p>
                  </a:txBody>
                  <a:tcPr/>
                </a:tc>
                <a:tc>
                  <a:txBody>
                    <a:bodyPr/>
                    <a:lstStyle/>
                    <a:p>
                      <a:r>
                        <a:rPr lang="nl-NL" dirty="0"/>
                        <a:t>59%</a:t>
                      </a:r>
                    </a:p>
                  </a:txBody>
                  <a:tcPr/>
                </a:tc>
                <a:extLst>
                  <a:ext uri="{0D108BD9-81ED-4DB2-BD59-A6C34878D82A}">
                    <a16:rowId xmlns="" xmlns:a16="http://schemas.microsoft.com/office/drawing/2014/main" val="1575957567"/>
                  </a:ext>
                </a:extLst>
              </a:tr>
              <a:tr h="370840">
                <a:tc>
                  <a:txBody>
                    <a:bodyPr/>
                    <a:lstStyle/>
                    <a:p>
                      <a:r>
                        <a:rPr lang="nl-NL" dirty="0"/>
                        <a:t>Slecht nieuws eerst patiënt, dan familie</a:t>
                      </a:r>
                    </a:p>
                  </a:txBody>
                  <a:tcPr/>
                </a:tc>
                <a:tc>
                  <a:txBody>
                    <a:bodyPr/>
                    <a:lstStyle/>
                    <a:p>
                      <a:r>
                        <a:rPr lang="nl-NL" dirty="0"/>
                        <a:t>43%</a:t>
                      </a:r>
                    </a:p>
                  </a:txBody>
                  <a:tcPr/>
                </a:tc>
                <a:tc>
                  <a:txBody>
                    <a:bodyPr/>
                    <a:lstStyle/>
                    <a:p>
                      <a:r>
                        <a:rPr lang="nl-NL" dirty="0"/>
                        <a:t>  9 %</a:t>
                      </a:r>
                    </a:p>
                  </a:txBody>
                  <a:tcPr/>
                </a:tc>
                <a:tc>
                  <a:txBody>
                    <a:bodyPr/>
                    <a:lstStyle/>
                    <a:p>
                      <a:r>
                        <a:rPr lang="nl-NL" dirty="0"/>
                        <a:t>66%</a:t>
                      </a:r>
                    </a:p>
                  </a:txBody>
                  <a:tcPr/>
                </a:tc>
                <a:tc>
                  <a:txBody>
                    <a:bodyPr/>
                    <a:lstStyle/>
                    <a:p>
                      <a:r>
                        <a:rPr lang="nl-NL" dirty="0"/>
                        <a:t>13%</a:t>
                      </a:r>
                    </a:p>
                    <a:p>
                      <a:endParaRPr lang="nl-NL" dirty="0"/>
                    </a:p>
                  </a:txBody>
                  <a:tcPr/>
                </a:tc>
                <a:extLst>
                  <a:ext uri="{0D108BD9-81ED-4DB2-BD59-A6C34878D82A}">
                    <a16:rowId xmlns="" xmlns:a16="http://schemas.microsoft.com/office/drawing/2014/main" val="2786590140"/>
                  </a:ext>
                </a:extLst>
              </a:tr>
              <a:tr h="370840">
                <a:tc>
                  <a:txBody>
                    <a:bodyPr/>
                    <a:lstStyle/>
                    <a:p>
                      <a:r>
                        <a:rPr lang="nl-NL" dirty="0"/>
                        <a:t>Familie -&gt; patiënt</a:t>
                      </a:r>
                    </a:p>
                  </a:txBody>
                  <a:tcPr/>
                </a:tc>
                <a:tc>
                  <a:txBody>
                    <a:bodyPr/>
                    <a:lstStyle/>
                    <a:p>
                      <a:r>
                        <a:rPr lang="nl-NL" dirty="0"/>
                        <a:t>16%</a:t>
                      </a:r>
                    </a:p>
                  </a:txBody>
                  <a:tcPr/>
                </a:tc>
                <a:tc>
                  <a:txBody>
                    <a:bodyPr/>
                    <a:lstStyle/>
                    <a:p>
                      <a:r>
                        <a:rPr lang="nl-NL" dirty="0"/>
                        <a:t>61%</a:t>
                      </a:r>
                    </a:p>
                  </a:txBody>
                  <a:tcPr/>
                </a:tc>
                <a:tc>
                  <a:txBody>
                    <a:bodyPr/>
                    <a:lstStyle/>
                    <a:p>
                      <a:r>
                        <a:rPr lang="nl-NL" dirty="0"/>
                        <a:t>10%</a:t>
                      </a:r>
                    </a:p>
                  </a:txBody>
                  <a:tcPr/>
                </a:tc>
                <a:tc>
                  <a:txBody>
                    <a:bodyPr/>
                    <a:lstStyle/>
                    <a:p>
                      <a:r>
                        <a:rPr lang="nl-NL" dirty="0"/>
                        <a:t>46%</a:t>
                      </a:r>
                    </a:p>
                  </a:txBody>
                  <a:tcPr/>
                </a:tc>
                <a:extLst>
                  <a:ext uri="{0D108BD9-81ED-4DB2-BD59-A6C34878D82A}">
                    <a16:rowId xmlns="" xmlns:a16="http://schemas.microsoft.com/office/drawing/2014/main" val="971331665"/>
                  </a:ext>
                </a:extLst>
              </a:tr>
            </a:tbl>
          </a:graphicData>
        </a:graphic>
      </p:graphicFrame>
      <p:sp>
        <p:nvSpPr>
          <p:cNvPr id="5" name="Tekstvak 4"/>
          <p:cNvSpPr txBox="1"/>
          <p:nvPr/>
        </p:nvSpPr>
        <p:spPr>
          <a:xfrm>
            <a:off x="5541484" y="6176963"/>
            <a:ext cx="5618603" cy="369332"/>
          </a:xfrm>
          <a:prstGeom prst="rect">
            <a:avLst/>
          </a:prstGeom>
          <a:noFill/>
        </p:spPr>
        <p:txBody>
          <a:bodyPr wrap="square" rtlCol="0">
            <a:spAutoFit/>
          </a:bodyPr>
          <a:lstStyle/>
          <a:p>
            <a:pPr algn="r"/>
            <a:r>
              <a:rPr lang="nl-NL" dirty="0" err="1"/>
              <a:t>Zekkri</a:t>
            </a:r>
            <a:r>
              <a:rPr lang="nl-NL" dirty="0"/>
              <a:t> J, Karim SM. J Global </a:t>
            </a:r>
            <a:r>
              <a:rPr lang="nl-NL" dirty="0" err="1"/>
              <a:t>Oncology</a:t>
            </a:r>
            <a:r>
              <a:rPr lang="nl-NL" dirty="0"/>
              <a:t> 2016;2:268</a:t>
            </a:r>
          </a:p>
        </p:txBody>
      </p:sp>
    </p:spTree>
    <p:extLst>
      <p:ext uri="{BB962C8B-B14F-4D97-AF65-F5344CB8AC3E}">
        <p14:creationId xmlns:p14="http://schemas.microsoft.com/office/powerpoint/2010/main" val="2292385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Gedeelde besluitvorming</a:t>
            </a:r>
          </a:p>
        </p:txBody>
      </p:sp>
      <p:sp>
        <p:nvSpPr>
          <p:cNvPr id="3" name="Tijdelijke aanduiding voor inhoud 2"/>
          <p:cNvSpPr>
            <a:spLocks noGrp="1"/>
          </p:cNvSpPr>
          <p:nvPr>
            <p:ph idx="1"/>
          </p:nvPr>
        </p:nvSpPr>
        <p:spPr/>
        <p:txBody>
          <a:bodyPr>
            <a:normAutofit lnSpcReduction="10000"/>
          </a:bodyPr>
          <a:lstStyle/>
          <a:p>
            <a:r>
              <a:rPr lang="nl-NL" dirty="0"/>
              <a:t>De gezamenlijke (communicatieve) vaardigheden van arts en patiënt</a:t>
            </a:r>
          </a:p>
          <a:p>
            <a:pPr lvl="1"/>
            <a:r>
              <a:rPr lang="nl-NL" dirty="0"/>
              <a:t>Keuzemogelijkheden</a:t>
            </a:r>
          </a:p>
          <a:p>
            <a:pPr lvl="1"/>
            <a:r>
              <a:rPr lang="nl-NL" dirty="0"/>
              <a:t>Voor- en nadelen</a:t>
            </a:r>
          </a:p>
          <a:p>
            <a:pPr lvl="1"/>
            <a:r>
              <a:rPr lang="nl-NL" dirty="0"/>
              <a:t>Helpt de patiënt bij de afweging</a:t>
            </a:r>
          </a:p>
          <a:p>
            <a:pPr lvl="1"/>
            <a:endParaRPr lang="nl-NL" dirty="0"/>
          </a:p>
          <a:p>
            <a:r>
              <a:rPr lang="nl-NL" dirty="0"/>
              <a:t>Wat staat dit in de weg?</a:t>
            </a:r>
          </a:p>
          <a:p>
            <a:pPr lvl="1"/>
            <a:r>
              <a:rPr lang="nl-NL" dirty="0"/>
              <a:t>Patiënt vraagt niet, de dokter is een autoriteit, staat op een voetstuk</a:t>
            </a:r>
          </a:p>
          <a:p>
            <a:pPr lvl="1"/>
            <a:r>
              <a:rPr lang="nl-NL" dirty="0"/>
              <a:t>Taalbarrière, klachten anders omschreven </a:t>
            </a:r>
            <a:r>
              <a:rPr lang="nl-NL"/>
              <a:t>of ervaren (bv pijn)</a:t>
            </a:r>
            <a:endParaRPr lang="nl-NL" dirty="0"/>
          </a:p>
          <a:p>
            <a:pPr lvl="1"/>
            <a:r>
              <a:rPr lang="nl-NL" dirty="0"/>
              <a:t>Patiënt begrijpt de dokter verkeerd of niet</a:t>
            </a:r>
          </a:p>
          <a:p>
            <a:pPr lvl="1"/>
            <a:r>
              <a:rPr lang="nl-NL" dirty="0"/>
              <a:t>Onvoldoende tijd om samen te beslissen</a:t>
            </a:r>
            <a:br>
              <a:rPr lang="nl-NL" dirty="0"/>
            </a:br>
            <a:endParaRPr lang="nl-NL" dirty="0"/>
          </a:p>
          <a:p>
            <a:endParaRPr lang="nl-NL" dirty="0"/>
          </a:p>
        </p:txBody>
      </p:sp>
    </p:spTree>
    <p:extLst>
      <p:ext uri="{BB962C8B-B14F-4D97-AF65-F5344CB8AC3E}">
        <p14:creationId xmlns:p14="http://schemas.microsoft.com/office/powerpoint/2010/main" val="2615107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Meebeslissen</a:t>
            </a:r>
          </a:p>
        </p:txBody>
      </p:sp>
      <p:sp>
        <p:nvSpPr>
          <p:cNvPr id="3" name="Tijdelijke aanduiding voor inhoud 2"/>
          <p:cNvSpPr>
            <a:spLocks noGrp="1"/>
          </p:cNvSpPr>
          <p:nvPr>
            <p:ph idx="1"/>
          </p:nvPr>
        </p:nvSpPr>
        <p:spPr/>
        <p:txBody>
          <a:bodyPr/>
          <a:lstStyle/>
          <a:p>
            <a:r>
              <a:rPr lang="nl-NL" dirty="0"/>
              <a:t>Gedeelde besluitvorming bevordert patiënttevredenheid</a:t>
            </a:r>
          </a:p>
          <a:p>
            <a:r>
              <a:rPr lang="nl-NL" dirty="0"/>
              <a:t>Gedeelde besluitvorming verwacht geen medische expertise</a:t>
            </a:r>
            <a:br>
              <a:rPr lang="nl-NL" dirty="0"/>
            </a:br>
            <a:endParaRPr lang="nl-NL" dirty="0"/>
          </a:p>
          <a:p>
            <a:r>
              <a:rPr lang="nl-NL" dirty="0"/>
              <a:t>Het hoeft niet in één gesprek</a:t>
            </a:r>
          </a:p>
          <a:p>
            <a:r>
              <a:rPr lang="nl-NL" dirty="0"/>
              <a:t>Hulpverleners kunnen patiënt en familie helpen bij de reflectie</a:t>
            </a:r>
          </a:p>
          <a:p>
            <a:r>
              <a:rPr lang="nl-NL" dirty="0"/>
              <a:t>(Web)informatie ter beschikking stellen</a:t>
            </a:r>
          </a:p>
          <a:p>
            <a:endParaRPr lang="nl-NL" dirty="0"/>
          </a:p>
        </p:txBody>
      </p:sp>
      <p:sp>
        <p:nvSpPr>
          <p:cNvPr id="4" name="Tekstvak 3"/>
          <p:cNvSpPr txBox="1"/>
          <p:nvPr/>
        </p:nvSpPr>
        <p:spPr>
          <a:xfrm>
            <a:off x="8100204" y="6288657"/>
            <a:ext cx="3253596" cy="369332"/>
          </a:xfrm>
          <a:prstGeom prst="rect">
            <a:avLst/>
          </a:prstGeom>
          <a:noFill/>
        </p:spPr>
        <p:txBody>
          <a:bodyPr wrap="square" rtlCol="0">
            <a:spAutoFit/>
          </a:bodyPr>
          <a:lstStyle/>
          <a:p>
            <a:r>
              <a:rPr lang="nl-NL" dirty="0"/>
              <a:t>Medisch Contact 2017; #12: 35</a:t>
            </a:r>
          </a:p>
        </p:txBody>
      </p:sp>
      <p:pic>
        <p:nvPicPr>
          <p:cNvPr id="6" name="Afbeelding 5"/>
          <p:cNvPicPr>
            <a:picLocks noChangeAspect="1"/>
          </p:cNvPicPr>
          <p:nvPr/>
        </p:nvPicPr>
        <p:blipFill>
          <a:blip r:embed="rId2"/>
          <a:stretch>
            <a:fillRect/>
          </a:stretch>
        </p:blipFill>
        <p:spPr>
          <a:xfrm>
            <a:off x="8590501" y="4350723"/>
            <a:ext cx="2429870" cy="1826239"/>
          </a:xfrm>
          <a:prstGeom prst="rect">
            <a:avLst/>
          </a:prstGeom>
        </p:spPr>
      </p:pic>
    </p:spTree>
    <p:extLst>
      <p:ext uri="{BB962C8B-B14F-4D97-AF65-F5344CB8AC3E}">
        <p14:creationId xmlns:p14="http://schemas.microsoft.com/office/powerpoint/2010/main" val="1923851968"/>
      </p:ext>
    </p:extLst>
  </p:cSld>
  <p:clrMapOvr>
    <a:masterClrMapping/>
  </p:clrMapOvr>
</p:sld>
</file>

<file path=ppt/theme/theme1.xml><?xml version="1.0" encoding="utf-8"?>
<a:theme xmlns:a="http://schemas.openxmlformats.org/drawingml/2006/main" name="HDOfficeLightV0">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00ca64f-17b4-44a7-b42f-24288c80706a">
      <Value>5</Value>
    </TaxCatchAll>
    <g312a0b2a6034aa989a5f99e7ff3f4da xmlns="c00ca64f-17b4-44a7-b42f-24288c80706a">
      <Terms xmlns="http://schemas.microsoft.com/office/infopath/2007/PartnerControls">
        <TermInfo xmlns="http://schemas.microsoft.com/office/infopath/2007/PartnerControls">
          <TermName xmlns="http://schemas.microsoft.com/office/infopath/2007/PartnerControls">presentatie</TermName>
          <TermId xmlns="http://schemas.microsoft.com/office/infopath/2007/PartnerControls">3a8de3a7-6ce8-4ff0-bd23-28bc27a7e2d2</TermId>
        </TermInfo>
      </Terms>
    </g312a0b2a6034aa989a5f99e7ff3f4da>
    <Vergaderdatum xmlns="93BA74C4-AAAA-4E9E-B769-06A62B3CF6B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KotK Document" ma:contentTypeID="0x01010095118CB012448146B5F5789EC2043D93001BD64C018CA4104DA937AA903DA4F862" ma:contentTypeVersion="0" ma:contentTypeDescription="" ma:contentTypeScope="" ma:versionID="7e2352e24ff5fc4015344d7da1194b68">
  <xsd:schema xmlns:xsd="http://www.w3.org/2001/XMLSchema" xmlns:xs="http://www.w3.org/2001/XMLSchema" xmlns:p="http://schemas.microsoft.com/office/2006/metadata/properties" xmlns:ns2="c00ca64f-17b4-44a7-b42f-24288c80706a" xmlns:ns3="93BA74C4-AAAA-4E9E-B769-06A62B3CF6B1" xmlns:ns4="6694ed9c-1122-4631-b246-f254168301df" targetNamespace="http://schemas.microsoft.com/office/2006/metadata/properties" ma:root="true" ma:fieldsID="91247ae53c33dcf2f0a6b8083358ab86" ns2:_="" ns3:_="" ns4:_="">
    <xsd:import namespace="c00ca64f-17b4-44a7-b42f-24288c80706a"/>
    <xsd:import namespace="93BA74C4-AAAA-4E9E-B769-06A62B3CF6B1"/>
    <xsd:import namespace="6694ed9c-1122-4631-b246-f254168301df"/>
    <xsd:element name="properties">
      <xsd:complexType>
        <xsd:sequence>
          <xsd:element name="documentManagement">
            <xsd:complexType>
              <xsd:all>
                <xsd:element ref="ns2:g312a0b2a6034aa989a5f99e7ff3f4da" minOccurs="0"/>
                <xsd:element ref="ns2:TaxCatchAll" minOccurs="0"/>
                <xsd:element ref="ns2:TaxCatchAllLabel" minOccurs="0"/>
                <xsd:element ref="ns3:Vergaderdatum" minOccurs="0"/>
                <xsd:element ref="ns2: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0ca64f-17b4-44a7-b42f-24288c80706a" elementFormDefault="qualified">
    <xsd:import namespace="http://schemas.microsoft.com/office/2006/documentManagement/types"/>
    <xsd:import namespace="http://schemas.microsoft.com/office/infopath/2007/PartnerControls"/>
    <xsd:element name="g312a0b2a6034aa989a5f99e7ff3f4da" ma:index="8" nillable="true" ma:taxonomy="true" ma:internalName="g312a0b2a6034aa989a5f99e7ff3f4da" ma:taxonomyFieldName="Documenttype" ma:displayName="Documenttype" ma:default="" ma:fieldId="{0312a0b2-a603-4aa9-89a5-f99e7ff3f4da}" ma:sspId="7e56ce3f-bfdf-4e5c-aa96-29d822493801" ma:termSetId="62326958-5aab-4eff-baf0-d226fab31b64" ma:anchorId="f64a3105-fa9d-4a19-87d8-f81d3fb77cfe" ma:open="false" ma:isKeyword="false">
      <xsd:complexType>
        <xsd:sequence>
          <xsd:element ref="pc:Terms" minOccurs="0" maxOccurs="1"/>
        </xsd:sequence>
      </xsd:complexType>
    </xsd:element>
    <xsd:element name="TaxCatchAll" ma:index="9" nillable="true" ma:displayName="Taxonomy Catch All Column" ma:hidden="true" ma:list="{30e9c496-1416-415b-ba11-e407761ce251}" ma:internalName="TaxCatchAll" ma:showField="CatchAllData" ma:web="c00ca64f-17b4-44a7-b42f-24288c80706a">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0e9c496-1416-415b-ba11-e407761ce251}" ma:internalName="TaxCatchAllLabel" ma:readOnly="true" ma:showField="CatchAllDataLabel" ma:web="c00ca64f-17b4-44a7-b42f-24288c80706a">
      <xsd:complexType>
        <xsd:complexContent>
          <xsd:extension base="dms:MultiChoiceLookup">
            <xsd:sequence>
              <xsd:element name="Value" type="dms:Lookup" maxOccurs="unbounded" minOccurs="0" nillable="true"/>
            </xsd:sequence>
          </xsd:extension>
        </xsd:complexContent>
      </xsd:complexType>
    </xsd:element>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3BA74C4-AAAA-4E9E-B769-06A62B3CF6B1" elementFormDefault="qualified">
    <xsd:import namespace="http://schemas.microsoft.com/office/2006/documentManagement/types"/>
    <xsd:import namespace="http://schemas.microsoft.com/office/infopath/2007/PartnerControls"/>
    <xsd:element name="Vergaderdatum" ma:index="12" nillable="true" ma:displayName="Vergaderdatum" ma:list="{FC8126BB-3BB6-4D42-930D-6CE8FB8CF413}" ma:internalName="Vergaderdatum" ma:showField="Vergaderdatum">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6694ed9c-1122-4631-b246-f254168301df" elementFormDefault="qualified">
    <xsd:import namespace="http://schemas.microsoft.com/office/2006/documentManagement/types"/>
    <xsd:import namespace="http://schemas.microsoft.com/office/infopath/2007/PartnerControls"/>
    <xsd:element name="SharedWithDetails" ma:index="14" nillable="true" ma:displayName="Gedeeld met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AD1F7F-4771-44E6-AF9E-92B6C1EBDC2F}">
  <ds:schemaRefs>
    <ds:schemaRef ds:uri="http://schemas.microsoft.com/sharepoint/v3/contenttype/forms"/>
  </ds:schemaRefs>
</ds:datastoreItem>
</file>

<file path=customXml/itemProps2.xml><?xml version="1.0" encoding="utf-8"?>
<ds:datastoreItem xmlns:ds="http://schemas.openxmlformats.org/officeDocument/2006/customXml" ds:itemID="{1FBDD831-1CA3-49B4-9D0F-166A3838B545}">
  <ds:schemaRefs>
    <ds:schemaRef ds:uri="http://purl.org/dc/dcmitype/"/>
    <ds:schemaRef ds:uri="http://purl.org/dc/elements/1.1/"/>
    <ds:schemaRef ds:uri="http://schemas.openxmlformats.org/package/2006/metadata/core-properties"/>
    <ds:schemaRef ds:uri="http://www.w3.org/XML/1998/namespace"/>
    <ds:schemaRef ds:uri="http://schemas.microsoft.com/office/infopath/2007/PartnerControls"/>
    <ds:schemaRef ds:uri="http://purl.org/dc/terms/"/>
    <ds:schemaRef ds:uri="93BA74C4-AAAA-4E9E-B769-06A62B3CF6B1"/>
    <ds:schemaRef ds:uri="http://schemas.microsoft.com/office/2006/metadata/properties"/>
    <ds:schemaRef ds:uri="http://schemas.microsoft.com/office/2006/documentManagement/types"/>
    <ds:schemaRef ds:uri="6694ed9c-1122-4631-b246-f254168301df"/>
    <ds:schemaRef ds:uri="c00ca64f-17b4-44a7-b42f-24288c80706a"/>
  </ds:schemaRefs>
</ds:datastoreItem>
</file>

<file path=customXml/itemProps3.xml><?xml version="1.0" encoding="utf-8"?>
<ds:datastoreItem xmlns:ds="http://schemas.openxmlformats.org/officeDocument/2006/customXml" ds:itemID="{465512EF-7CF3-4BEA-AF42-050900E701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0ca64f-17b4-44a7-b42f-24288c80706a"/>
    <ds:schemaRef ds:uri="93BA74C4-AAAA-4E9E-B769-06A62B3CF6B1"/>
    <ds:schemaRef ds:uri="6694ed9c-1122-4631-b246-f254168301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7632</TotalTime>
  <Words>1347</Words>
  <Application>Microsoft Office PowerPoint</Application>
  <PresentationFormat>Breedbeeld</PresentationFormat>
  <Paragraphs>242</Paragraphs>
  <Slides>24</Slides>
  <Notes>1</Notes>
  <HiddenSlides>1</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24</vt:i4>
      </vt:variant>
    </vt:vector>
  </HeadingPairs>
  <TitlesOfParts>
    <vt:vector size="28" baseType="lpstr">
      <vt:lpstr>Calibri</vt:lpstr>
      <vt:lpstr>Calibri Light</vt:lpstr>
      <vt:lpstr>Wingdings 2</vt:lpstr>
      <vt:lpstr>HDOfficeLightV0</vt:lpstr>
      <vt:lpstr>Gezondheidsvaardigheden en Diversiteit in de Kankerzorg bij migranten en etnische minderheden</vt:lpstr>
      <vt:lpstr>Wat zijn gezondheidsvaardigheden?</vt:lpstr>
      <vt:lpstr>Gezondheidsvaardigheden en Migranten</vt:lpstr>
      <vt:lpstr>Gezondheidsvaardigheden en Kankerzorg</vt:lpstr>
      <vt:lpstr>Wat wil je vertellen als oncoloog?</vt:lpstr>
      <vt:lpstr>Diagnose “Kanker”</vt:lpstr>
      <vt:lpstr>Waarheidsmededeling ? Onderzoek Saoudi-Arabië</vt:lpstr>
      <vt:lpstr>Gedeelde besluitvorming</vt:lpstr>
      <vt:lpstr>Meebeslissen</vt:lpstr>
      <vt:lpstr>Kritiek op “Shared decision making”</vt:lpstr>
      <vt:lpstr>Cultuur en Kankerzorg bij etnische minderheden</vt:lpstr>
      <vt:lpstr>Geloof en Sociale implicaties</vt:lpstr>
      <vt:lpstr>Second opinion</vt:lpstr>
      <vt:lpstr>Lage GzV en kankerzorg: prostaatkanker</vt:lpstr>
      <vt:lpstr>Hoe nu verder?</vt:lpstr>
      <vt:lpstr>Fasen in de kankerzorg</vt:lpstr>
      <vt:lpstr>Curatieve situatie</vt:lpstr>
      <vt:lpstr>Palliatieve situatie</vt:lpstr>
      <vt:lpstr>Wat is palliatieve zorg?</vt:lpstr>
      <vt:lpstr>‘Is palliatieve zorg aan migranten anders?’</vt:lpstr>
      <vt:lpstr>Levenseinde</vt:lpstr>
      <vt:lpstr>Aanbevelingen en conclusies</vt:lpstr>
      <vt:lpstr>Wensenlijstje</vt:lpstr>
      <vt:lpstr>Literatuur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Gezondheidsvaardigheden en Diversiteit in de Kankerzorg</dc:title>
  <dc:creator>Ruud van Rijswijk</dc:creator>
  <cp:lastModifiedBy>Charlotte Van Dyck</cp:lastModifiedBy>
  <cp:revision>81</cp:revision>
  <dcterms:created xsi:type="dcterms:W3CDTF">2017-01-13T15:26:04Z</dcterms:created>
  <dcterms:modified xsi:type="dcterms:W3CDTF">2017-05-04T12:27:58Z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0x01010095118CB012448146B5F5789EC2043D93001BD64C018CA4104DA937AA903DA4F862</vt:lpwstr>
  </property>
  <property fmtid="{D5CDD505-2E9C-101B-9397-08002B2CF9AE}" pid="3" name="Documenttype">
    <vt:lpwstr>5;#presentatie|3a8de3a7-6ce8-4ff0-bd23-28bc27a7e2d2</vt:lpwstr>
  </property>
</Properties>
</file>