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8" r:id="rId16"/>
    <p:sldId id="281" r:id="rId17"/>
    <p:sldId id="282" r:id="rId18"/>
    <p:sldId id="283" r:id="rId19"/>
    <p:sldId id="287" r:id="rId20"/>
    <p:sldId id="289" r:id="rId21"/>
    <p:sldId id="285" r:id="rId22"/>
    <p:sldId id="286" r:id="rId23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81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87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420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126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13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41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055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59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43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09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F26F-0DED-47B1-992F-1AE150DF379E}" type="datetimeFigureOut">
              <a:rPr lang="nl-BE" smtClean="0"/>
              <a:t>4/05/2017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03F0-DA20-4E70-8543-2A1ACFD2E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61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mida.chikhi@foyer.be" TargetMode="External"/><Relationship Id="rId2" Type="http://schemas.openxmlformats.org/officeDocument/2006/relationships/hyperlink" Target="http://www.foyer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ns.verrept@gezondheid.belgie.be" TargetMode="External"/><Relationship Id="rId4" Type="http://schemas.openxmlformats.org/officeDocument/2006/relationships/hyperlink" Target="http://www.intercult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43833"/>
            <a:ext cx="7772400" cy="238760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Omgaan met taal en cultuurverschillen in de zorg</a:t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2400" dirty="0" smtClean="0"/>
              <a:t>Mogelijkheden en beperkingen van tolken </a:t>
            </a:r>
            <a:r>
              <a:rPr lang="nl-BE" sz="2400" dirty="0"/>
              <a:t>e</a:t>
            </a:r>
            <a:r>
              <a:rPr lang="nl-BE" sz="2400" dirty="0" smtClean="0"/>
              <a:t>n intercultureel bemiddelen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31546"/>
            <a:ext cx="6858000" cy="2051539"/>
          </a:xfrm>
        </p:spPr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sz="2000" dirty="0" smtClean="0"/>
          </a:p>
          <a:p>
            <a:endParaRPr lang="nl-BE" sz="2000" dirty="0" smtClean="0"/>
          </a:p>
          <a:p>
            <a:r>
              <a:rPr lang="nl-BE" sz="2000" dirty="0" smtClean="0"/>
              <a:t>Hans Verrept</a:t>
            </a:r>
          </a:p>
          <a:p>
            <a:r>
              <a:rPr lang="nl-BE" sz="2000" dirty="0" smtClean="0"/>
              <a:t>Cel Interculturele Bemiddeling &amp; Beleidsondersteuning</a:t>
            </a:r>
          </a:p>
          <a:p>
            <a:endParaRPr lang="nl-BE" dirty="0"/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44488"/>
            <a:ext cx="34623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0667"/>
            <a:ext cx="12557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42" y="1027907"/>
            <a:ext cx="7075315" cy="4718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Reserveren d.m.v. app </a:t>
            </a:r>
          </a:p>
          <a:p>
            <a:endParaRPr lang="nl-BE" dirty="0"/>
          </a:p>
          <a:p>
            <a:r>
              <a:rPr lang="nl-BE" dirty="0" smtClean="0"/>
              <a:t>Ruime beschikbaarheid voor Arabisch, Russisch, Turks</a:t>
            </a:r>
          </a:p>
          <a:p>
            <a:endParaRPr lang="nl-BE" dirty="0"/>
          </a:p>
          <a:p>
            <a:r>
              <a:rPr lang="nl-BE" dirty="0" smtClean="0"/>
              <a:t>15-tal talen beperkter beschikbaar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Zie www.intercult.be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71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6" y="403412"/>
            <a:ext cx="8213229" cy="5903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8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Sociaal tolk (on site)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Samenwerkingsovereenkomst afsluiten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Agentschap Integratie &amp; Inburgering </a:t>
            </a:r>
            <a:r>
              <a:rPr lang="nl-BE" dirty="0" smtClean="0">
                <a:sym typeface="Wingdings" panose="05000000000000000000" pitchFamily="2" charset="2"/>
              </a:rPr>
              <a:t> sociaal 	tolken en vertalen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	Vooraf reserveren is noodzakelijk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	Betaling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Telefoontolken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Eveneens via agentschap Inburgering en 	integratie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Gratis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Videotolken (In-Gent)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5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Afsluitende beschouwingen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Werken op afstand</a:t>
            </a:r>
          </a:p>
          <a:p>
            <a:pPr marL="0" indent="0">
              <a:buNone/>
            </a:pPr>
            <a:r>
              <a:rPr lang="nl-BE" dirty="0" smtClean="0"/>
              <a:t>   (Coenen, 2011)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1878" y="-6530252"/>
            <a:ext cx="4002697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332" y="1341025"/>
            <a:ext cx="3559126" cy="5029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Belang voorbespreking</a:t>
            </a:r>
          </a:p>
          <a:p>
            <a:endParaRPr lang="nl-BE" dirty="0"/>
          </a:p>
          <a:p>
            <a:r>
              <a:rPr lang="nl-BE" dirty="0" smtClean="0"/>
              <a:t>Wat is de problematiek?</a:t>
            </a:r>
          </a:p>
          <a:p>
            <a:endParaRPr lang="nl-BE" dirty="0"/>
          </a:p>
          <a:p>
            <a:r>
              <a:rPr lang="nl-BE" dirty="0" smtClean="0"/>
              <a:t>Wat verwacht u van de intermediair?</a:t>
            </a:r>
          </a:p>
          <a:p>
            <a:endParaRPr lang="nl-BE" dirty="0"/>
          </a:p>
          <a:p>
            <a:r>
              <a:rPr lang="nl-BE" dirty="0" smtClean="0"/>
              <a:t>Volg adviezen van intermediair</a:t>
            </a:r>
          </a:p>
          <a:p>
            <a:endParaRPr lang="nl-BE" dirty="0"/>
          </a:p>
          <a:p>
            <a:r>
              <a:rPr lang="nl-BE" dirty="0" smtClean="0"/>
              <a:t>Indien mogelijk: nabespreking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43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wie met </a:t>
            </a:r>
            <a:r>
              <a:rPr lang="nl-BE" dirty="0" err="1" smtClean="0"/>
              <a:t>inter</a:t>
            </a:r>
            <a:r>
              <a:rPr lang="nl-BE" dirty="0" smtClean="0"/>
              <a:t>-</a:t>
            </a:r>
          </a:p>
          <a:p>
            <a:pPr marL="0" indent="0">
              <a:buNone/>
            </a:pPr>
            <a:r>
              <a:rPr lang="nl-BE" dirty="0" smtClean="0"/>
              <a:t>    cultureel bemiddelaars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werkt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26" y="1256178"/>
            <a:ext cx="3500524" cy="4920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Nuttige adressen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b="1" dirty="0" smtClean="0"/>
              <a:t>Sociaal tolken</a:t>
            </a:r>
            <a:endParaRPr lang="nl-BE" dirty="0"/>
          </a:p>
          <a:p>
            <a:r>
              <a:rPr lang="nl-BE" b="1" dirty="0"/>
              <a:t>Agentschap Integratie en Inburgering </a:t>
            </a:r>
            <a:endParaRPr lang="nl-BE" dirty="0"/>
          </a:p>
          <a:p>
            <a:r>
              <a:rPr lang="nl-BE" dirty="0"/>
              <a:t>Maatschappelijke zetel: Tour &amp; </a:t>
            </a:r>
            <a:r>
              <a:rPr lang="nl-BE" dirty="0" err="1"/>
              <a:t>Taxis</a:t>
            </a:r>
            <a:r>
              <a:rPr lang="nl-BE" dirty="0"/>
              <a:t> Havenlaan 86C – Bus 212 1000 Brussel </a:t>
            </a:r>
          </a:p>
          <a:p>
            <a:r>
              <a:rPr lang="nl-BE" dirty="0"/>
              <a:t>STV@integratie-inburgering.be (</a:t>
            </a:r>
            <a:r>
              <a:rPr lang="nl-BE" i="1" dirty="0"/>
              <a:t>actief vanaf 1 maart 2017</a:t>
            </a:r>
            <a:r>
              <a:rPr lang="nl-BE" dirty="0"/>
              <a:t>) STVtolkentelefoon@integratie-inburgering.be www.integratie-inburgering.be/sociaal-tolken-en-vertalen </a:t>
            </a:r>
          </a:p>
          <a:p>
            <a:r>
              <a:rPr lang="nl-BE" b="1" dirty="0"/>
              <a:t>IN-Gent </a:t>
            </a:r>
            <a:r>
              <a:rPr lang="nl-BE" dirty="0"/>
              <a:t>Kongostraat 42 9000 Gent Tel: 09 235 29 63 tolkaanvragen@in-gent.be vertaalaanvragen@in-gent.be http://in-gent.be/voor-jouw-organisatie/sociaal-tolken-vertalen </a:t>
            </a:r>
          </a:p>
          <a:p>
            <a:r>
              <a:rPr lang="nl-BE" b="1" dirty="0"/>
              <a:t>ATLAS </a:t>
            </a:r>
            <a:r>
              <a:rPr lang="nl-BE" dirty="0" err="1"/>
              <a:t>Carnotstraat</a:t>
            </a:r>
            <a:r>
              <a:rPr lang="nl-BE" dirty="0"/>
              <a:t> 110 2060 Antwerpen Tel: 03 338 54 44 sta@stad.antwerpen.be www.atlas-antwerpen.be </a:t>
            </a:r>
          </a:p>
          <a:p>
            <a:r>
              <a:rPr lang="nl-BE" b="1" dirty="0"/>
              <a:t>Sociaal Vertaalbureau van Brussel Onthaal vzw </a:t>
            </a:r>
            <a:r>
              <a:rPr lang="nl-BE" dirty="0"/>
              <a:t>tel.: 02/511.27.15 email: info@brusselonthaal.be www.sociaalvertaalbureau.be </a:t>
            </a:r>
          </a:p>
        </p:txBody>
      </p:sp>
    </p:spTree>
    <p:extLst>
      <p:ext uri="{BB962C8B-B14F-4D97-AF65-F5344CB8AC3E}">
        <p14:creationId xmlns:p14="http://schemas.microsoft.com/office/powerpoint/2010/main" val="4492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Foyer vzw (interculturele bemiddeling): 02/410.75.81, </a:t>
            </a:r>
            <a:r>
              <a:rPr lang="nl-BE" dirty="0" smtClean="0">
                <a:hlinkClick r:id="rId2"/>
              </a:rPr>
              <a:t>www.foyer.be</a:t>
            </a:r>
            <a:r>
              <a:rPr lang="nl-BE" dirty="0" smtClean="0"/>
              <a:t>, </a:t>
            </a:r>
            <a:r>
              <a:rPr lang="nl-BE" dirty="0" smtClean="0">
                <a:hlinkClick r:id="rId3"/>
              </a:rPr>
              <a:t>hamida.chikhi@foyer.be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dirty="0" smtClean="0"/>
              <a:t>Cel Interculturele Bemiddeling &amp; Beleidsondersteuning, FOD Volksgezondheid (</a:t>
            </a:r>
            <a:r>
              <a:rPr lang="nl-BE" dirty="0" smtClean="0">
                <a:hlinkClick r:id="rId4"/>
              </a:rPr>
              <a:t>www.intercult.be</a:t>
            </a:r>
            <a:r>
              <a:rPr lang="nl-BE" dirty="0" smtClean="0"/>
              <a:t>), </a:t>
            </a:r>
            <a:r>
              <a:rPr lang="nl-BE" dirty="0" smtClean="0">
                <a:hlinkClick r:id="rId5"/>
              </a:rPr>
              <a:t>hans.verrept@gezondheid.belgie.be</a:t>
            </a:r>
            <a:r>
              <a:rPr lang="nl-BE" dirty="0" smtClean="0"/>
              <a:t>, 02/524.86.07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11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het probleem?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Taalbarrière ?</a:t>
            </a:r>
          </a:p>
          <a:p>
            <a:endParaRPr lang="nl-BE" dirty="0"/>
          </a:p>
          <a:p>
            <a:r>
              <a:rPr lang="nl-BE" dirty="0" smtClean="0"/>
              <a:t>Cultuur barrière ?</a:t>
            </a:r>
          </a:p>
          <a:p>
            <a:endParaRPr lang="nl-BE" dirty="0"/>
          </a:p>
          <a:p>
            <a:r>
              <a:rPr lang="nl-BE" dirty="0" smtClean="0"/>
              <a:t>Probleem van vertrouwen ?</a:t>
            </a:r>
          </a:p>
          <a:p>
            <a:endParaRPr lang="nl-BE" dirty="0"/>
          </a:p>
          <a:p>
            <a:r>
              <a:rPr lang="nl-BE" dirty="0" smtClean="0"/>
              <a:t>Invloed van </a:t>
            </a:r>
            <a:r>
              <a:rPr lang="nl-BE" dirty="0" err="1" smtClean="0"/>
              <a:t>sociaal-economische</a:t>
            </a:r>
            <a:r>
              <a:rPr lang="nl-BE" dirty="0" smtClean="0"/>
              <a:t> verschillen</a:t>
            </a:r>
          </a:p>
          <a:p>
            <a:endParaRPr lang="nl-BE" dirty="0"/>
          </a:p>
          <a:p>
            <a:r>
              <a:rPr lang="nl-BE" dirty="0" smtClean="0"/>
              <a:t>Of weet u het niet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90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kan u eraan doen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intermediair inzetten (</a:t>
            </a:r>
            <a:r>
              <a:rPr lang="nl-BE" dirty="0" err="1" smtClean="0"/>
              <a:t>Devillé</a:t>
            </a:r>
            <a:r>
              <a:rPr lang="nl-BE" dirty="0" smtClean="0"/>
              <a:t> et al., 2011)</a:t>
            </a:r>
          </a:p>
          <a:p>
            <a:endParaRPr lang="nl-BE" dirty="0"/>
          </a:p>
          <a:p>
            <a:r>
              <a:rPr lang="nl-BE" dirty="0" smtClean="0"/>
              <a:t>Welk type intermediair ?</a:t>
            </a:r>
          </a:p>
          <a:p>
            <a:endParaRPr lang="nl-BE" dirty="0"/>
          </a:p>
          <a:p>
            <a:r>
              <a:rPr lang="nl-BE" dirty="0" smtClean="0"/>
              <a:t>Welke rol voor de intermediair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2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Verschillende types intermediairs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65729"/>
            <a:ext cx="7886700" cy="47112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 err="1" smtClean="0">
                <a:solidFill>
                  <a:srgbClr val="FF0000"/>
                </a:solidFill>
              </a:rPr>
              <a:t>Hulpverleningsgeoriënteerd</a:t>
            </a: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 smtClean="0"/>
              <a:t>	</a:t>
            </a:r>
          </a:p>
          <a:p>
            <a:pPr marL="0" indent="0">
              <a:buNone/>
            </a:pPr>
            <a:r>
              <a:rPr lang="nl-BE" dirty="0" smtClean="0"/>
              <a:t>	Co-therapeut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Intercultureel bemiddelaar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Medisch tolk (US)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Sociaal tolk</a:t>
            </a:r>
          </a:p>
          <a:p>
            <a:pPr marL="0" indent="0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 err="1" smtClean="0">
                <a:solidFill>
                  <a:srgbClr val="FF0000"/>
                </a:solidFill>
              </a:rPr>
              <a:t>Taalgeoriënteerd</a:t>
            </a:r>
            <a:endParaRPr lang="nl-B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dirty="0" smtClean="0"/>
              <a:t>(naar Bot &amp; Verrept, 2013)</a:t>
            </a:r>
            <a:endParaRPr lang="nl-BE" dirty="0"/>
          </a:p>
        </p:txBody>
      </p:sp>
      <p:sp>
        <p:nvSpPr>
          <p:cNvPr id="5" name="Ovaal 4"/>
          <p:cNvSpPr/>
          <p:nvPr/>
        </p:nvSpPr>
        <p:spPr>
          <a:xfrm>
            <a:off x="5688105" y="2366682"/>
            <a:ext cx="2622177" cy="1936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Ad-hoc tolk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5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Sociaal tolk: cultureel competent, patiënt is voldoende autonoom, assertief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Medisch tolk (US): socio-culturele verschillen duiden, misverstanden signaleren, </a:t>
            </a:r>
            <a:r>
              <a:rPr lang="nl-BE" dirty="0" err="1" smtClean="0"/>
              <a:t>advocacy</a:t>
            </a:r>
            <a:r>
              <a:rPr lang="nl-BE" dirty="0" smtClean="0"/>
              <a:t> rol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62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7" y="361950"/>
            <a:ext cx="24860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85428" y="2424112"/>
            <a:ext cx="419100" cy="200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     </a:t>
            </a:r>
            <a:r>
              <a:rPr kumimoji="0" lang="nl-BE" altLang="nl-B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F A C I L I T E R E N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>
            <a:off x="5863897" y="1825625"/>
            <a:ext cx="400050" cy="2895600"/>
          </a:xfrm>
          <a:prstGeom prst="rightBrace">
            <a:avLst>
              <a:gd name="adj1" fmla="val 603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077584" y="576730"/>
            <a:ext cx="952500" cy="6083300"/>
          </a:xfrm>
          <a:prstGeom prst="upArrow">
            <a:avLst>
              <a:gd name="adj1" fmla="val 50000"/>
              <a:gd name="adj2" fmla="val 159667"/>
            </a:avLst>
          </a:prstGeom>
          <a:gradFill rotWithShape="1">
            <a:gsLst>
              <a:gs pos="0">
                <a:srgbClr val="FF0000"/>
              </a:gs>
              <a:gs pos="100000">
                <a:srgbClr val="92D05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1323001" y="2689900"/>
            <a:ext cx="461665" cy="203132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nl-BE" dirty="0" smtClean="0"/>
              <a:t>ZICHTBAARHEID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6063922" y="5408097"/>
            <a:ext cx="270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Intercultureel bemiddelaar</a:t>
            </a:r>
          </a:p>
          <a:p>
            <a:r>
              <a:rPr lang="nl-BE" dirty="0" smtClean="0"/>
              <a:t>(Verrept &amp; Coune, 2016)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16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Co-therapeut: GGZ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3260911" y="3227294"/>
            <a:ext cx="2622177" cy="1936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Ad-hoc tolk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00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Waarop kunt u een beroep doen?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Ad-hoc tolk: belang aansturing, af te raden!</a:t>
            </a: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dirty="0" smtClean="0"/>
              <a:t>Intercultureel bemiddelaar</a:t>
            </a:r>
          </a:p>
          <a:p>
            <a:endParaRPr lang="nl-BE" dirty="0"/>
          </a:p>
          <a:p>
            <a:pPr lvl="1"/>
            <a:r>
              <a:rPr lang="nl-BE" dirty="0" smtClean="0"/>
              <a:t>On site in ziekenhuizen</a:t>
            </a:r>
          </a:p>
          <a:p>
            <a:pPr lvl="1"/>
            <a:r>
              <a:rPr lang="nl-BE" dirty="0" smtClean="0"/>
              <a:t>Gratis</a:t>
            </a:r>
          </a:p>
          <a:p>
            <a:pPr lvl="1"/>
            <a:r>
              <a:rPr lang="nl-BE" dirty="0" smtClean="0"/>
              <a:t>Lijst: www.intercult.be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06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Intercultureel bemiddelaar</a:t>
            </a:r>
          </a:p>
          <a:p>
            <a:pPr lvl="1"/>
            <a:r>
              <a:rPr lang="nl-BE" dirty="0" smtClean="0"/>
              <a:t>Oproepsysteem: Foyer vzw: 02/410.75.81 (betalend)</a:t>
            </a:r>
          </a:p>
          <a:p>
            <a:endParaRPr lang="nl-BE" dirty="0"/>
          </a:p>
          <a:p>
            <a:r>
              <a:rPr lang="nl-BE" dirty="0" smtClean="0"/>
              <a:t>Intercultureel bemiddelen op afstand</a:t>
            </a:r>
            <a:endParaRPr lang="nl-BE" dirty="0"/>
          </a:p>
          <a:p>
            <a:pPr lvl="1"/>
            <a:r>
              <a:rPr lang="nl-BE" dirty="0" smtClean="0"/>
              <a:t>Via videoconferentie</a:t>
            </a:r>
          </a:p>
          <a:p>
            <a:pPr lvl="1"/>
            <a:r>
              <a:rPr lang="nl-BE" dirty="0" smtClean="0"/>
              <a:t>Gratis voor ziekenhuizen + beperkt aantal huisartsen (17 + 120 + 500 ?)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68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tK Document" ma:contentTypeID="0x01010095118CB012448146B5F5789EC2043D93001BD64C018CA4104DA937AA903DA4F862" ma:contentTypeVersion="0" ma:contentTypeDescription="" ma:contentTypeScope="" ma:versionID="7e2352e24ff5fc4015344d7da1194b68">
  <xsd:schema xmlns:xsd="http://www.w3.org/2001/XMLSchema" xmlns:xs="http://www.w3.org/2001/XMLSchema" xmlns:p="http://schemas.microsoft.com/office/2006/metadata/properties" xmlns:ns2="c00ca64f-17b4-44a7-b42f-24288c80706a" xmlns:ns3="93BA74C4-AAAA-4E9E-B769-06A62B3CF6B1" xmlns:ns4="6694ed9c-1122-4631-b246-f254168301df" targetNamespace="http://schemas.microsoft.com/office/2006/metadata/properties" ma:root="true" ma:fieldsID="91247ae53c33dcf2f0a6b8083358ab86" ns2:_="" ns3:_="" ns4:_="">
    <xsd:import namespace="c00ca64f-17b4-44a7-b42f-24288c80706a"/>
    <xsd:import namespace="93BA74C4-AAAA-4E9E-B769-06A62B3CF6B1"/>
    <xsd:import namespace="6694ed9c-1122-4631-b246-f254168301df"/>
    <xsd:element name="properties">
      <xsd:complexType>
        <xsd:sequence>
          <xsd:element name="documentManagement">
            <xsd:complexType>
              <xsd:all>
                <xsd:element ref="ns2:g312a0b2a6034aa989a5f99e7ff3f4da" minOccurs="0"/>
                <xsd:element ref="ns2:TaxCatchAll" minOccurs="0"/>
                <xsd:element ref="ns2:TaxCatchAllLabel" minOccurs="0"/>
                <xsd:element ref="ns3:Vergaderdatum" minOccurs="0"/>
                <xsd:element ref="ns2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ca64f-17b4-44a7-b42f-24288c80706a" elementFormDefault="qualified">
    <xsd:import namespace="http://schemas.microsoft.com/office/2006/documentManagement/types"/>
    <xsd:import namespace="http://schemas.microsoft.com/office/infopath/2007/PartnerControls"/>
    <xsd:element name="g312a0b2a6034aa989a5f99e7ff3f4da" ma:index="8" nillable="true" ma:taxonomy="true" ma:internalName="g312a0b2a6034aa989a5f99e7ff3f4da" ma:taxonomyFieldName="Documenttype" ma:displayName="Documenttype" ma:default="" ma:fieldId="{0312a0b2-a603-4aa9-89a5-f99e7ff3f4da}" ma:sspId="7e56ce3f-bfdf-4e5c-aa96-29d822493801" ma:termSetId="62326958-5aab-4eff-baf0-d226fab31b64" ma:anchorId="f64a3105-fa9d-4a19-87d8-f81d3fb77cfe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0e9c496-1416-415b-ba11-e407761ce251}" ma:internalName="TaxCatchAll" ma:showField="CatchAllData" ma:web="c00ca64f-17b4-44a7-b42f-24288c8070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0e9c496-1416-415b-ba11-e407761ce251}" ma:internalName="TaxCatchAllLabel" ma:readOnly="true" ma:showField="CatchAllDataLabel" ma:web="c00ca64f-17b4-44a7-b42f-24288c8070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A74C4-AAAA-4E9E-B769-06A62B3CF6B1" elementFormDefault="qualified">
    <xsd:import namespace="http://schemas.microsoft.com/office/2006/documentManagement/types"/>
    <xsd:import namespace="http://schemas.microsoft.com/office/infopath/2007/PartnerControls"/>
    <xsd:element name="Vergaderdatum" ma:index="12" nillable="true" ma:displayName="Vergaderdatum" ma:list="{FC8126BB-3BB6-4D42-930D-6CE8FB8CF413}" ma:internalName="Vergaderdatum" ma:showField="Vergaderdatum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4ed9c-1122-4631-b246-f254168301d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ca64f-17b4-44a7-b42f-24288c80706a">
      <Value>5</Value>
    </TaxCatchAll>
    <g312a0b2a6034aa989a5f99e7ff3f4da xmlns="c00ca64f-17b4-44a7-b42f-24288c8070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3a8de3a7-6ce8-4ff0-bd23-28bc27a7e2d2</TermId>
        </TermInfo>
      </Terms>
    </g312a0b2a6034aa989a5f99e7ff3f4da>
    <Vergaderdatum xmlns="93BA74C4-AAAA-4E9E-B769-06A62B3CF6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3DB9FA-FF1D-4751-B8F6-709D9D732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ca64f-17b4-44a7-b42f-24288c80706a"/>
    <ds:schemaRef ds:uri="93BA74C4-AAAA-4E9E-B769-06A62B3CF6B1"/>
    <ds:schemaRef ds:uri="6694ed9c-1122-4631-b246-f254168301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A5227D-AEF6-4D5C-8B50-4362A5CA6AC8}">
  <ds:schemaRefs>
    <ds:schemaRef ds:uri="http://www.w3.org/XML/1998/namespace"/>
    <ds:schemaRef ds:uri="http://purl.org/dc/elements/1.1/"/>
    <ds:schemaRef ds:uri="93BA74C4-AAAA-4E9E-B769-06A62B3CF6B1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694ed9c-1122-4631-b246-f254168301df"/>
    <ds:schemaRef ds:uri="c00ca64f-17b4-44a7-b42f-24288c80706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421A5E-EDAE-48E1-8953-02CA4A189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349</Words>
  <Application>Microsoft Office PowerPoint</Application>
  <PresentationFormat>Diavoorstelling (4:3)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Omgaan met taal en cultuurverschillen in de zorg  Mogelijkheden en beperkingen van tolken en intercultureel bemiddelen</vt:lpstr>
      <vt:lpstr>Wat is het probleem?</vt:lpstr>
      <vt:lpstr>Wat kan u eraan doen ?</vt:lpstr>
      <vt:lpstr>Verschillende types intermediairs</vt:lpstr>
      <vt:lpstr>PowerPoint-presentatie</vt:lpstr>
      <vt:lpstr>PowerPoint-presentatie</vt:lpstr>
      <vt:lpstr>PowerPoint-presentatie</vt:lpstr>
      <vt:lpstr>Waarop kunt u een beroep doen?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Afsluitende beschouwingen</vt:lpstr>
      <vt:lpstr>PowerPoint-presentatie</vt:lpstr>
      <vt:lpstr>PowerPoint-presentatie</vt:lpstr>
      <vt:lpstr>Nuttige adressen</vt:lpstr>
      <vt:lpstr>PowerPoint-presentatie</vt:lpstr>
    </vt:vector>
  </TitlesOfParts>
  <Company>health fgov 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video remote intercultural mediation to provide equitable care to refugees and migrants</dc:title>
  <dc:creator>Verrept Hans</dc:creator>
  <cp:lastModifiedBy>Charlotte Van Dyck</cp:lastModifiedBy>
  <cp:revision>38</cp:revision>
  <cp:lastPrinted>2017-04-07T13:47:24Z</cp:lastPrinted>
  <dcterms:created xsi:type="dcterms:W3CDTF">2017-04-07T11:35:57Z</dcterms:created>
  <dcterms:modified xsi:type="dcterms:W3CDTF">2017-05-04T11:46:56Z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0x01010095118CB012448146B5F5789EC2043D93001BD64C018CA4104DA937AA903DA4F862</vt:lpwstr>
  </property>
  <property fmtid="{D5CDD505-2E9C-101B-9397-08002B2CF9AE}" pid="3" name="Documenttype">
    <vt:lpwstr>5;#Presentatie|3a8de3a7-6ce8-4ff0-bd23-28bc27a7e2d2</vt:lpwstr>
  </property>
</Properties>
</file>