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9" r:id="rId5"/>
    <p:sldMasterId id="2147483681" r:id="rId6"/>
    <p:sldMasterId id="2147483683" r:id="rId7"/>
    <p:sldMasterId id="2147483668" r:id="rId8"/>
    <p:sldMasterId id="2147483685" r:id="rId9"/>
    <p:sldMasterId id="2147483694" r:id="rId10"/>
    <p:sldMasterId id="2147483703" r:id="rId11"/>
  </p:sldMasterIdLst>
  <p:notesMasterIdLst>
    <p:notesMasterId r:id="rId52"/>
  </p:notesMasterIdLst>
  <p:sldIdLst>
    <p:sldId id="258" r:id="rId12"/>
    <p:sldId id="264" r:id="rId13"/>
    <p:sldId id="286" r:id="rId14"/>
    <p:sldId id="259" r:id="rId15"/>
    <p:sldId id="260" r:id="rId16"/>
    <p:sldId id="261" r:id="rId17"/>
    <p:sldId id="262" r:id="rId18"/>
    <p:sldId id="271" r:id="rId19"/>
    <p:sldId id="302" r:id="rId20"/>
    <p:sldId id="272" r:id="rId21"/>
    <p:sldId id="287" r:id="rId22"/>
    <p:sldId id="265" r:id="rId23"/>
    <p:sldId id="285" r:id="rId24"/>
    <p:sldId id="305" r:id="rId25"/>
    <p:sldId id="266" r:id="rId26"/>
    <p:sldId id="267" r:id="rId27"/>
    <p:sldId id="281" r:id="rId28"/>
    <p:sldId id="306" r:id="rId29"/>
    <p:sldId id="268" r:id="rId30"/>
    <p:sldId id="273" r:id="rId31"/>
    <p:sldId id="307" r:id="rId32"/>
    <p:sldId id="278" r:id="rId33"/>
    <p:sldId id="277" r:id="rId34"/>
    <p:sldId id="279" r:id="rId35"/>
    <p:sldId id="280" r:id="rId36"/>
    <p:sldId id="288" r:id="rId37"/>
    <p:sldId id="282" r:id="rId38"/>
    <p:sldId id="274" r:id="rId39"/>
    <p:sldId id="297" r:id="rId40"/>
    <p:sldId id="283" r:id="rId41"/>
    <p:sldId id="299" r:id="rId42"/>
    <p:sldId id="304" r:id="rId43"/>
    <p:sldId id="292" r:id="rId44"/>
    <p:sldId id="290" r:id="rId45"/>
    <p:sldId id="293" r:id="rId46"/>
    <p:sldId id="275" r:id="rId47"/>
    <p:sldId id="289" r:id="rId48"/>
    <p:sldId id="294" r:id="rId49"/>
    <p:sldId id="303" r:id="rId50"/>
    <p:sldId id="308" r:id="rId51"/>
  </p:sldIdLst>
  <p:sldSz cx="9144000" cy="5143500" type="screen16x9"/>
  <p:notesSz cx="6797675"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corenland Sigrid (100)" initials="VS("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A220"/>
    <a:srgbClr val="898989"/>
    <a:srgbClr val="984807"/>
    <a:srgbClr val="C3D69B"/>
    <a:srgbClr val="569B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8" autoAdjust="0"/>
    <p:restoredTop sz="85080" autoAdjust="0"/>
  </p:normalViewPr>
  <p:slideViewPr>
    <p:cSldViewPr>
      <p:cViewPr varScale="1">
        <p:scale>
          <a:sx n="79" d="100"/>
          <a:sy n="79" d="100"/>
        </p:scale>
        <p:origin x="1122"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theme" Target="theme/theme1.xml"/><Relationship Id="rId8" Type="http://schemas.openxmlformats.org/officeDocument/2006/relationships/slideMaster" Target="slideMasters/slideMaster5.xml"/><Relationship Id="rId51" Type="http://schemas.openxmlformats.org/officeDocument/2006/relationships/slide" Target="slides/slide40.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6400" cy="494108"/>
          </a:xfrm>
          <a:prstGeom prst="rect">
            <a:avLst/>
          </a:prstGeom>
        </p:spPr>
        <p:txBody>
          <a:bodyPr vert="horz" lIns="90727" tIns="45363" rIns="90727" bIns="45363" rtlCol="0"/>
          <a:lstStyle>
            <a:lvl1pPr algn="l">
              <a:defRPr sz="1200"/>
            </a:lvl1pPr>
          </a:lstStyle>
          <a:p>
            <a:endParaRPr lang="nl-BE"/>
          </a:p>
        </p:txBody>
      </p:sp>
      <p:sp>
        <p:nvSpPr>
          <p:cNvPr id="3" name="Tijdelijke aanduiding voor datum 2"/>
          <p:cNvSpPr>
            <a:spLocks noGrp="1"/>
          </p:cNvSpPr>
          <p:nvPr>
            <p:ph type="dt" idx="1"/>
          </p:nvPr>
        </p:nvSpPr>
        <p:spPr>
          <a:xfrm>
            <a:off x="3849688" y="0"/>
            <a:ext cx="2946400" cy="494108"/>
          </a:xfrm>
          <a:prstGeom prst="rect">
            <a:avLst/>
          </a:prstGeom>
        </p:spPr>
        <p:txBody>
          <a:bodyPr vert="horz" lIns="90727" tIns="45363" rIns="90727" bIns="45363" rtlCol="0"/>
          <a:lstStyle>
            <a:lvl1pPr algn="r">
              <a:defRPr sz="1200"/>
            </a:lvl1pPr>
          </a:lstStyle>
          <a:p>
            <a:fld id="{6FFB31D1-D43B-4BFF-A799-61671982353C}" type="datetimeFigureOut">
              <a:rPr lang="nl-BE" smtClean="0"/>
              <a:t>4/05/2017</a:t>
            </a:fld>
            <a:endParaRPr lang="nl-BE"/>
          </a:p>
        </p:txBody>
      </p:sp>
      <p:sp>
        <p:nvSpPr>
          <p:cNvPr id="4" name="Tijdelijke aanduiding voor dia-afbeelding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0727" tIns="45363" rIns="90727" bIns="45363" rtlCol="0" anchor="ctr"/>
          <a:lstStyle/>
          <a:p>
            <a:endParaRPr lang="nl-BE"/>
          </a:p>
        </p:txBody>
      </p:sp>
      <p:sp>
        <p:nvSpPr>
          <p:cNvPr id="5" name="Tijdelijke aanduiding voor notities 4"/>
          <p:cNvSpPr>
            <a:spLocks noGrp="1"/>
          </p:cNvSpPr>
          <p:nvPr>
            <p:ph type="body" sz="quarter" idx="3"/>
          </p:nvPr>
        </p:nvSpPr>
        <p:spPr>
          <a:xfrm>
            <a:off x="679452" y="4690070"/>
            <a:ext cx="5438775" cy="4442225"/>
          </a:xfrm>
          <a:prstGeom prst="rect">
            <a:avLst/>
          </a:prstGeom>
        </p:spPr>
        <p:txBody>
          <a:bodyPr vert="horz" lIns="90727" tIns="45363" rIns="90727" bIns="45363"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2" y="9376977"/>
            <a:ext cx="2946400" cy="494108"/>
          </a:xfrm>
          <a:prstGeom prst="rect">
            <a:avLst/>
          </a:prstGeom>
        </p:spPr>
        <p:txBody>
          <a:bodyPr vert="horz" lIns="90727" tIns="45363" rIns="90727" bIns="45363"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9688" y="9376977"/>
            <a:ext cx="2946400" cy="494108"/>
          </a:xfrm>
          <a:prstGeom prst="rect">
            <a:avLst/>
          </a:prstGeom>
        </p:spPr>
        <p:txBody>
          <a:bodyPr vert="horz" lIns="90727" tIns="45363" rIns="90727" bIns="45363" rtlCol="0" anchor="b"/>
          <a:lstStyle>
            <a:lvl1pPr algn="r">
              <a:defRPr sz="1200"/>
            </a:lvl1pPr>
          </a:lstStyle>
          <a:p>
            <a:fld id="{48D5C516-1D18-4227-A3E0-759034528266}" type="slidenum">
              <a:rPr lang="nl-BE" smtClean="0"/>
              <a:t>‹nr.›</a:t>
            </a:fld>
            <a:endParaRPr lang="nl-BE"/>
          </a:p>
        </p:txBody>
      </p:sp>
    </p:spTree>
    <p:extLst>
      <p:ext uri="{BB962C8B-B14F-4D97-AF65-F5344CB8AC3E}">
        <p14:creationId xmlns:p14="http://schemas.microsoft.com/office/powerpoint/2010/main" val="264947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12</a:t>
            </a:fld>
            <a:endParaRPr lang="nl-BE"/>
          </a:p>
        </p:txBody>
      </p:sp>
    </p:spTree>
    <p:extLst>
      <p:ext uri="{BB962C8B-B14F-4D97-AF65-F5344CB8AC3E}">
        <p14:creationId xmlns:p14="http://schemas.microsoft.com/office/powerpoint/2010/main" val="117257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De vragenlijst bevatte 16 vragen, bedoeld om de gezondheidsvaardigheden te meten, die het mogelijk maakten om een uiteindelijke score tussen 0 en 16 te berekenen. Op basis van deze score konden 3 niveaus van gezondheidsvaardigheden worden onderscheiden: "onvoldoende" voor een score van 0 tot 8, "beperkt" voor een score van 9 tot 12 en "voldoende" voor een score van 12 en meer.</a:t>
            </a:r>
          </a:p>
          <a:p>
            <a:r>
              <a:rPr lang="nl-BE" sz="1200" kern="1200" dirty="0" smtClean="0">
                <a:solidFill>
                  <a:schemeClr val="tx1"/>
                </a:solidFill>
                <a:effectLst/>
                <a:latin typeface="+mn-lt"/>
                <a:ea typeface="+mn-ea"/>
                <a:cs typeface="+mn-cs"/>
              </a:rPr>
              <a:t>Voorbeelden: Hoe gemakkelijk of moeilijk is het volgens u om informatie te vinden over de behandeling van ziekten die op u betrekking hebben? om de instructies van uw arts of apotheker te volgen?</a:t>
            </a:r>
          </a:p>
          <a:p>
            <a:r>
              <a:rPr lang="nl-BE" sz="1200" kern="1200" dirty="0" smtClean="0">
                <a:solidFill>
                  <a:schemeClr val="tx1"/>
                </a:solidFill>
                <a:effectLst/>
                <a:latin typeface="+mn-lt"/>
                <a:ea typeface="+mn-ea"/>
                <a:cs typeface="+mn-cs"/>
              </a:rPr>
              <a:t>Deze 16 vragen vormen de korte versie van de vragenlijst die werd gebruikt voor het Europees onderzoek HLS-EU.</a:t>
            </a:r>
          </a:p>
          <a:p>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13</a:t>
            </a:fld>
            <a:endParaRPr lang="nl-BE"/>
          </a:p>
        </p:txBody>
      </p:sp>
    </p:spTree>
    <p:extLst>
      <p:ext uri="{BB962C8B-B14F-4D97-AF65-F5344CB8AC3E}">
        <p14:creationId xmlns:p14="http://schemas.microsoft.com/office/powerpoint/2010/main" val="1172579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t>Daarmee scoort België vergelijkbaar met de meeste andere Europese landen (European Health </a:t>
            </a:r>
            <a:r>
              <a:rPr lang="nl-BE" dirty="0" err="1" smtClean="0"/>
              <a:t>Literacy</a:t>
            </a:r>
            <a:r>
              <a:rPr lang="nl-BE" dirty="0" smtClean="0"/>
              <a:t> Survey 2011), maar wel slechter dan bijvoorbeeld Nederland.</a:t>
            </a:r>
          </a:p>
          <a:p>
            <a:r>
              <a:rPr lang="nl-BE" sz="1200" kern="1200" dirty="0" smtClean="0">
                <a:solidFill>
                  <a:schemeClr val="tx1"/>
                </a:solidFill>
                <a:effectLst/>
                <a:latin typeface="+mn-lt"/>
                <a:ea typeface="+mn-ea"/>
                <a:cs typeface="+mn-cs"/>
              </a:rPr>
              <a:t>Volgens dit onderzoek, gebaseerd op 8.000 Europeanen, beschikt 12% van de respondenten over onvoldoende vaardigheden, 35% over beperkte vaardigheden en slechts 53% over voldoende gezondheidsvaardigheden. Ondanks het feit dat de Belgische resultaten vergelijkbaar zijn met de andere Europese landen, plaatst het onderzoek ons ver achter buurland Nederland. In het Europees onderzoek, beschikt 75% van de Nederlanders over een voldoende vaardigheidsniveau op het gebied van gezondheid.</a:t>
            </a:r>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15</a:t>
            </a:fld>
            <a:endParaRPr lang="nl-BE"/>
          </a:p>
        </p:txBody>
      </p:sp>
    </p:spTree>
    <p:extLst>
      <p:ext uri="{BB962C8B-B14F-4D97-AF65-F5344CB8AC3E}">
        <p14:creationId xmlns:p14="http://schemas.microsoft.com/office/powerpoint/2010/main" val="30978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27</a:t>
            </a:fld>
            <a:endParaRPr lang="nl-BE"/>
          </a:p>
        </p:txBody>
      </p:sp>
    </p:spTree>
    <p:extLst>
      <p:ext uri="{BB962C8B-B14F-4D97-AF65-F5344CB8AC3E}">
        <p14:creationId xmlns:p14="http://schemas.microsoft.com/office/powerpoint/2010/main" val="1172579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54% van de respondenten zoekt 'af en toe', 29% 'regelmatig' en 12% 'vaak'</a:t>
            </a:r>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30</a:t>
            </a:fld>
            <a:endParaRPr lang="nl-BE"/>
          </a:p>
        </p:txBody>
      </p:sp>
    </p:spTree>
    <p:extLst>
      <p:ext uri="{BB962C8B-B14F-4D97-AF65-F5344CB8AC3E}">
        <p14:creationId xmlns:p14="http://schemas.microsoft.com/office/powerpoint/2010/main" val="6962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31</a:t>
            </a:fld>
            <a:endParaRPr lang="nl-BE"/>
          </a:p>
        </p:txBody>
      </p:sp>
    </p:spTree>
    <p:extLst>
      <p:ext uri="{BB962C8B-B14F-4D97-AF65-F5344CB8AC3E}">
        <p14:creationId xmlns:p14="http://schemas.microsoft.com/office/powerpoint/2010/main" val="69627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Andere bronnen die worden geraadpleegd zijn een medisch specialist (4%) en de apotheker (2%).</a:t>
            </a:r>
          </a:p>
          <a:p>
            <a:endParaRPr lang="nl-BE" dirty="0"/>
          </a:p>
        </p:txBody>
      </p:sp>
      <p:sp>
        <p:nvSpPr>
          <p:cNvPr id="4" name="Tijdelijke aanduiding voor dianummer 3"/>
          <p:cNvSpPr>
            <a:spLocks noGrp="1"/>
          </p:cNvSpPr>
          <p:nvPr>
            <p:ph type="sldNum" sz="quarter" idx="10"/>
          </p:nvPr>
        </p:nvSpPr>
        <p:spPr/>
        <p:txBody>
          <a:bodyPr/>
          <a:lstStyle/>
          <a:p>
            <a:fld id="{48D5C516-1D18-4227-A3E0-759034528266}" type="slidenum">
              <a:rPr lang="nl-BE" smtClean="0"/>
              <a:t>32</a:t>
            </a:fld>
            <a:endParaRPr lang="nl-BE"/>
          </a:p>
        </p:txBody>
      </p:sp>
    </p:spTree>
    <p:extLst>
      <p:ext uri="{BB962C8B-B14F-4D97-AF65-F5344CB8AC3E}">
        <p14:creationId xmlns:p14="http://schemas.microsoft.com/office/powerpoint/2010/main" val="150891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4972A68E-D719-44DB-A2DE-B50CD2A4076E}"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B11AD78-9CBA-4A7E-AC8B-EC2628C5E20D}" type="slidenum">
              <a:rPr lang="nl-BE" smtClean="0"/>
              <a:pPr/>
              <a:t>‹nr.›</a:t>
            </a:fld>
            <a:endParaRPr lang="nl-BE"/>
          </a:p>
        </p:txBody>
      </p:sp>
      <p:sp>
        <p:nvSpPr>
          <p:cNvPr id="6" name="Titel 5"/>
          <p:cNvSpPr>
            <a:spLocks noGrp="1"/>
          </p:cNvSpPr>
          <p:nvPr>
            <p:ph type="title"/>
          </p:nvPr>
        </p:nvSpPr>
        <p:spPr/>
        <p:txBody>
          <a:bodyPr/>
          <a:lstStyle/>
          <a:p>
            <a:r>
              <a:rPr lang="nl-NL" smtClean="0"/>
              <a:t>Klik om de stijl te bewerken</a:t>
            </a:r>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elichting + vrije inhoud (Vertikaal)">
    <p:spTree>
      <p:nvGrpSpPr>
        <p:cNvPr id="1" name=""/>
        <p:cNvGrpSpPr/>
        <p:nvPr/>
      </p:nvGrpSpPr>
      <p:grpSpPr>
        <a:xfrm>
          <a:off x="0" y="0"/>
          <a:ext cx="0" cy="0"/>
          <a:chOff x="0" y="0"/>
          <a:chExt cx="0" cy="0"/>
        </a:xfrm>
      </p:grpSpPr>
      <p:sp>
        <p:nvSpPr>
          <p:cNvPr id="11" name="Tijdelijke aanduiding voor inhoud 10"/>
          <p:cNvSpPr>
            <a:spLocks noGrp="1"/>
          </p:cNvSpPr>
          <p:nvPr>
            <p:ph sz="quarter" idx="14"/>
          </p:nvPr>
        </p:nvSpPr>
        <p:spPr>
          <a:xfrm>
            <a:off x="450375" y="1787856"/>
            <a:ext cx="3022979" cy="2818263"/>
          </a:xfrm>
        </p:spPr>
        <p:txBody>
          <a:bodyPr/>
          <a:lstStyle>
            <a:lvl1pPr marL="177800" indent="-177800">
              <a:defRPr sz="1600"/>
            </a:lvl1pPr>
            <a:lvl2pPr marL="539750" indent="-169863">
              <a:defRPr sz="1400"/>
            </a:lvl2pPr>
            <a:lvl3pPr marL="804863" indent="-163513" defTabSz="893763">
              <a:defRPr sz="1400"/>
            </a:lvl3pPr>
            <a:lvl4pPr marL="1077913" indent="-150813">
              <a:defRPr sz="1400"/>
            </a:lvl4pPr>
            <a:lvl5pPr marL="1344613" indent="-142875">
              <a:defRPr sz="14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3" name="Tijdelijke aanduiding voor inhoud 2"/>
          <p:cNvSpPr>
            <a:spLocks noGrp="1"/>
          </p:cNvSpPr>
          <p:nvPr>
            <p:ph idx="1"/>
          </p:nvPr>
        </p:nvSpPr>
        <p:spPr>
          <a:xfrm>
            <a:off x="3575050" y="1071552"/>
            <a:ext cx="5111750" cy="352267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jdelijke aanduiding voor tekst 2"/>
          <p:cNvSpPr>
            <a:spLocks noGrp="1"/>
          </p:cNvSpPr>
          <p:nvPr>
            <p:ph type="body" idx="13"/>
          </p:nvPr>
        </p:nvSpPr>
        <p:spPr>
          <a:xfrm>
            <a:off x="457200" y="1071552"/>
            <a:ext cx="3001992" cy="631836"/>
          </a:xfrm>
        </p:spPr>
        <p:txBody>
          <a:bodyPr anchor="t">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9" name="Titel 8"/>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rije inhoud met toelichting (horizontaal)">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72061" y="3868701"/>
            <a:ext cx="5779698" cy="285752"/>
          </a:xfrm>
        </p:spPr>
        <p:txBody>
          <a:bodyPr anchor="ct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
        <p:nvSpPr>
          <p:cNvPr id="10" name="Tijdelijke aanduiding voor tekst 3"/>
          <p:cNvSpPr>
            <a:spLocks noGrp="1"/>
          </p:cNvSpPr>
          <p:nvPr>
            <p:ph type="body" sz="half" idx="13"/>
          </p:nvPr>
        </p:nvSpPr>
        <p:spPr>
          <a:xfrm>
            <a:off x="1672061" y="4286262"/>
            <a:ext cx="5779698" cy="285752"/>
          </a:xfrm>
        </p:spPr>
        <p:txBody>
          <a:bodyPr anchor="ctr">
            <a:no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12" name="Tijdelijke aanduiding voor inhoud 11"/>
          <p:cNvSpPr>
            <a:spLocks noGrp="1"/>
          </p:cNvSpPr>
          <p:nvPr>
            <p:ph sz="quarter" idx="14"/>
          </p:nvPr>
        </p:nvSpPr>
        <p:spPr>
          <a:xfrm>
            <a:off x="1682151" y="1121434"/>
            <a:ext cx="5762445" cy="2450441"/>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 vrije invul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296112E-F606-4F27-9DED-3EA5467DBDEF}"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lvl1pPr>
              <a:defRPr/>
            </a:lvl1pPr>
          </a:lstStyle>
          <a:p>
            <a:pPr>
              <a:defRPr/>
            </a:pPr>
            <a:endParaRPr lang="fr-FR"/>
          </a:p>
        </p:txBody>
      </p:sp>
      <p:sp>
        <p:nvSpPr>
          <p:cNvPr id="5" name="Tijdelijke aanduiding voor voettekst 4"/>
          <p:cNvSpPr>
            <a:spLocks noGrp="1"/>
          </p:cNvSpPr>
          <p:nvPr>
            <p:ph type="ftr" sz="quarter" idx="11"/>
          </p:nvPr>
        </p:nvSpPr>
        <p:spPr/>
        <p:txBody>
          <a:bodyPr/>
          <a:lstStyle>
            <a:lvl1pPr>
              <a:defRPr/>
            </a:lvl1pPr>
          </a:lstStyle>
          <a:p>
            <a:pPr>
              <a:defRPr/>
            </a:pPr>
            <a:endParaRPr lang="fr-FR"/>
          </a:p>
        </p:txBody>
      </p:sp>
      <p:sp>
        <p:nvSpPr>
          <p:cNvPr id="6" name="Tijdelijke aanduiding voor dianummer 5"/>
          <p:cNvSpPr>
            <a:spLocks noGrp="1"/>
          </p:cNvSpPr>
          <p:nvPr>
            <p:ph type="sldNum" sz="quarter" idx="12"/>
          </p:nvPr>
        </p:nvSpPr>
        <p:spPr>
          <a:xfrm>
            <a:off x="6553200" y="4683919"/>
            <a:ext cx="2133600" cy="357188"/>
          </a:xfrm>
          <a:prstGeom prst="rect">
            <a:avLst/>
          </a:prstGeom>
        </p:spPr>
        <p:txBody>
          <a:bodyPr/>
          <a:lstStyle>
            <a:lvl1pPr>
              <a:defRPr/>
            </a:lvl1pPr>
          </a:lstStyle>
          <a:p>
            <a:pPr>
              <a:defRPr/>
            </a:pPr>
            <a:fld id="{E6DE8878-FEBB-4FC1-B152-6EFE36A9F5B8}" type="slidenum">
              <a:rPr lang="fr-FR"/>
              <a:pPr>
                <a:defRPr/>
              </a:pPr>
              <a:t>‹nr.›</a:t>
            </a:fld>
            <a:endParaRPr lang="fr-FR"/>
          </a:p>
        </p:txBody>
      </p:sp>
    </p:spTree>
    <p:extLst>
      <p:ext uri="{BB962C8B-B14F-4D97-AF65-F5344CB8AC3E}">
        <p14:creationId xmlns:p14="http://schemas.microsoft.com/office/powerpoint/2010/main" val="4070545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ussenhoofdstuk_01">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36561" y="3143254"/>
            <a:ext cx="7772400" cy="285752"/>
          </a:xfrm>
        </p:spPr>
        <p:txBody>
          <a:bodyPr anchor="ctr">
            <a:noAutofit/>
          </a:bodyPr>
          <a:lstStyle>
            <a:lvl1pPr marL="0" indent="0">
              <a:buNone/>
              <a:defRPr sz="26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
        <p:nvSpPr>
          <p:cNvPr id="8" name="Tijdelijke aanduiding voor tekst 2"/>
          <p:cNvSpPr>
            <a:spLocks noGrp="1"/>
          </p:cNvSpPr>
          <p:nvPr>
            <p:ph type="body" idx="13"/>
          </p:nvPr>
        </p:nvSpPr>
        <p:spPr>
          <a:xfrm>
            <a:off x="428596" y="3714758"/>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ussenhoofdstuk_01">
    <p:spTree>
      <p:nvGrpSpPr>
        <p:cNvPr id="1" name=""/>
        <p:cNvGrpSpPr/>
        <p:nvPr/>
      </p:nvGrpSpPr>
      <p:grpSpPr>
        <a:xfrm>
          <a:off x="0" y="0"/>
          <a:ext cx="0" cy="0"/>
          <a:chOff x="0" y="0"/>
          <a:chExt cx="0" cy="0"/>
        </a:xfrm>
      </p:grpSpPr>
      <p:sp>
        <p:nvSpPr>
          <p:cNvPr id="8" name="Tijdelijke aanduiding voor tekst 2"/>
          <p:cNvSpPr>
            <a:spLocks noGrp="1"/>
          </p:cNvSpPr>
          <p:nvPr>
            <p:ph type="body" idx="13"/>
          </p:nvPr>
        </p:nvSpPr>
        <p:spPr>
          <a:xfrm>
            <a:off x="428596" y="3143254"/>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3" name="Tijdelijke aanduiding voor tekst 2"/>
          <p:cNvSpPr>
            <a:spLocks noGrp="1"/>
          </p:cNvSpPr>
          <p:nvPr>
            <p:ph type="body" idx="1"/>
          </p:nvPr>
        </p:nvSpPr>
        <p:spPr>
          <a:xfrm>
            <a:off x="454475" y="3740638"/>
            <a:ext cx="7772400" cy="285752"/>
          </a:xfrm>
        </p:spPr>
        <p:txBody>
          <a:bodyPr anchor="ctr">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Vrije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000114"/>
            <a:ext cx="8229600" cy="359411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ergelijking_01">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inhoud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elijking_02">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071552"/>
            <a:ext cx="4040188" cy="631836"/>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1714494"/>
            <a:ext cx="4040188"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tekst 4"/>
          <p:cNvSpPr>
            <a:spLocks noGrp="1"/>
          </p:cNvSpPr>
          <p:nvPr>
            <p:ph type="body" sz="quarter" idx="3"/>
          </p:nvPr>
        </p:nvSpPr>
        <p:spPr>
          <a:xfrm>
            <a:off x="4645025" y="1071552"/>
            <a:ext cx="4041775" cy="64294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1714494"/>
            <a:ext cx="4041775"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7" name="Tijdelijke aanduiding voor datum 6"/>
          <p:cNvSpPr>
            <a:spLocks noGrp="1"/>
          </p:cNvSpPr>
          <p:nvPr>
            <p:ph type="dt" sz="half" idx="10"/>
          </p:nvPr>
        </p:nvSpPr>
        <p:spPr/>
        <p:txBody>
          <a:bodyPr/>
          <a:lstStyle/>
          <a:p>
            <a:fld id="{A296112E-F606-4F27-9DED-3EA5467DBDEF}" type="datetimeFigureOut">
              <a:rPr lang="nl-BE" smtClean="0"/>
              <a:pPr/>
              <a:t>4/05/2017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elichting + vrije inhoud (Vertikaal)">
    <p:spTree>
      <p:nvGrpSpPr>
        <p:cNvPr id="1" name=""/>
        <p:cNvGrpSpPr/>
        <p:nvPr/>
      </p:nvGrpSpPr>
      <p:grpSpPr>
        <a:xfrm>
          <a:off x="0" y="0"/>
          <a:ext cx="0" cy="0"/>
          <a:chOff x="0" y="0"/>
          <a:chExt cx="0" cy="0"/>
        </a:xfrm>
      </p:grpSpPr>
      <p:sp>
        <p:nvSpPr>
          <p:cNvPr id="11" name="Tijdelijke aanduiding voor inhoud 10"/>
          <p:cNvSpPr>
            <a:spLocks noGrp="1"/>
          </p:cNvSpPr>
          <p:nvPr>
            <p:ph sz="quarter" idx="14"/>
          </p:nvPr>
        </p:nvSpPr>
        <p:spPr>
          <a:xfrm>
            <a:off x="450375" y="1787856"/>
            <a:ext cx="3022979" cy="2818263"/>
          </a:xfrm>
        </p:spPr>
        <p:txBody>
          <a:bodyPr/>
          <a:lstStyle>
            <a:lvl1pPr marL="177800" indent="-177800">
              <a:defRPr sz="1600"/>
            </a:lvl1pPr>
            <a:lvl2pPr marL="539750" indent="-169863">
              <a:defRPr sz="1400"/>
            </a:lvl2pPr>
            <a:lvl3pPr marL="804863" indent="-163513" defTabSz="893763">
              <a:defRPr sz="1400"/>
            </a:lvl3pPr>
            <a:lvl4pPr marL="1077913" indent="-150813">
              <a:defRPr sz="1400"/>
            </a:lvl4pPr>
            <a:lvl5pPr marL="1344613" indent="-142875">
              <a:defRPr sz="14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3" name="Tijdelijke aanduiding voor inhoud 2"/>
          <p:cNvSpPr>
            <a:spLocks noGrp="1"/>
          </p:cNvSpPr>
          <p:nvPr>
            <p:ph idx="1"/>
          </p:nvPr>
        </p:nvSpPr>
        <p:spPr>
          <a:xfrm>
            <a:off x="3575050" y="1071552"/>
            <a:ext cx="5111750" cy="352267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jdelijke aanduiding voor tekst 2"/>
          <p:cNvSpPr>
            <a:spLocks noGrp="1"/>
          </p:cNvSpPr>
          <p:nvPr>
            <p:ph type="body" idx="13"/>
          </p:nvPr>
        </p:nvSpPr>
        <p:spPr>
          <a:xfrm>
            <a:off x="457200" y="1071552"/>
            <a:ext cx="3001992" cy="631836"/>
          </a:xfrm>
        </p:spPr>
        <p:txBody>
          <a:bodyPr anchor="t">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9" name="Titel 8"/>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4972A68E-D719-44DB-A2DE-B50CD2A4076E}"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B11AD78-9CBA-4A7E-AC8B-EC2628C5E20D}" type="slidenum">
              <a:rPr lang="nl-BE" smtClean="0"/>
              <a:pPr/>
              <a:t>‹nr.›</a:t>
            </a:fld>
            <a:endParaRPr lang="nl-BE"/>
          </a:p>
        </p:txBody>
      </p:sp>
      <p:sp>
        <p:nvSpPr>
          <p:cNvPr id="6" name="Titel 5"/>
          <p:cNvSpPr>
            <a:spLocks noGrp="1"/>
          </p:cNvSpPr>
          <p:nvPr>
            <p:ph type="title"/>
          </p:nvPr>
        </p:nvSpPr>
        <p:spPr/>
        <p:txBody>
          <a:bodyPr/>
          <a:lstStyle/>
          <a:p>
            <a:r>
              <a:rPr lang="nl-NL" smtClean="0"/>
              <a:t>Klik om de stijl te bewerken</a:t>
            </a:r>
            <a:endParaRPr lang="nl-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rije inhoud met toelichting (horizontaal)">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72061" y="3868701"/>
            <a:ext cx="5779698" cy="285752"/>
          </a:xfrm>
        </p:spPr>
        <p:txBody>
          <a:bodyPr anchor="ct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
        <p:nvSpPr>
          <p:cNvPr id="10" name="Tijdelijke aanduiding voor tekst 3"/>
          <p:cNvSpPr>
            <a:spLocks noGrp="1"/>
          </p:cNvSpPr>
          <p:nvPr>
            <p:ph type="body" sz="half" idx="13"/>
          </p:nvPr>
        </p:nvSpPr>
        <p:spPr>
          <a:xfrm>
            <a:off x="1672061" y="4286262"/>
            <a:ext cx="5779698" cy="285752"/>
          </a:xfrm>
        </p:spPr>
        <p:txBody>
          <a:bodyPr anchor="ctr">
            <a:no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12" name="Tijdelijke aanduiding voor inhoud 11"/>
          <p:cNvSpPr>
            <a:spLocks noGrp="1"/>
          </p:cNvSpPr>
          <p:nvPr>
            <p:ph sz="quarter" idx="14"/>
          </p:nvPr>
        </p:nvSpPr>
        <p:spPr>
          <a:xfrm>
            <a:off x="1682151" y="1121434"/>
            <a:ext cx="5762445" cy="2450441"/>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Alleen titel + vrije invul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296112E-F606-4F27-9DED-3EA5467DBDEF}"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ussenhoofdstuk_01">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36561" y="3143254"/>
            <a:ext cx="7772400" cy="285752"/>
          </a:xfrm>
        </p:spPr>
        <p:txBody>
          <a:bodyPr anchor="ctr">
            <a:noAutofit/>
          </a:bodyPr>
          <a:lstStyle>
            <a:lvl1pPr marL="0" indent="0">
              <a:buNone/>
              <a:defRPr sz="26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
        <p:nvSpPr>
          <p:cNvPr id="8" name="Tijdelijke aanduiding voor tekst 2"/>
          <p:cNvSpPr>
            <a:spLocks noGrp="1"/>
          </p:cNvSpPr>
          <p:nvPr>
            <p:ph type="body" idx="13"/>
          </p:nvPr>
        </p:nvSpPr>
        <p:spPr>
          <a:xfrm>
            <a:off x="428596" y="3714758"/>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ussenhoofdstuk_01">
    <p:spTree>
      <p:nvGrpSpPr>
        <p:cNvPr id="1" name=""/>
        <p:cNvGrpSpPr/>
        <p:nvPr/>
      </p:nvGrpSpPr>
      <p:grpSpPr>
        <a:xfrm>
          <a:off x="0" y="0"/>
          <a:ext cx="0" cy="0"/>
          <a:chOff x="0" y="0"/>
          <a:chExt cx="0" cy="0"/>
        </a:xfrm>
      </p:grpSpPr>
      <p:sp>
        <p:nvSpPr>
          <p:cNvPr id="8" name="Tijdelijke aanduiding voor tekst 2"/>
          <p:cNvSpPr>
            <a:spLocks noGrp="1"/>
          </p:cNvSpPr>
          <p:nvPr>
            <p:ph type="body" idx="13"/>
          </p:nvPr>
        </p:nvSpPr>
        <p:spPr>
          <a:xfrm>
            <a:off x="428596" y="3143254"/>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3" name="Tijdelijke aanduiding voor tekst 2"/>
          <p:cNvSpPr>
            <a:spLocks noGrp="1"/>
          </p:cNvSpPr>
          <p:nvPr>
            <p:ph type="body" idx="1"/>
          </p:nvPr>
        </p:nvSpPr>
        <p:spPr>
          <a:xfrm>
            <a:off x="454475" y="3740638"/>
            <a:ext cx="7772400" cy="285752"/>
          </a:xfrm>
        </p:spPr>
        <p:txBody>
          <a:bodyPr anchor="ctr">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Vrije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000114"/>
            <a:ext cx="8229600" cy="359411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gelijking_01">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inhoud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Vergelijking_02">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071552"/>
            <a:ext cx="4040188" cy="631836"/>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1714494"/>
            <a:ext cx="4040188"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tekst 4"/>
          <p:cNvSpPr>
            <a:spLocks noGrp="1"/>
          </p:cNvSpPr>
          <p:nvPr>
            <p:ph type="body" sz="quarter" idx="3"/>
          </p:nvPr>
        </p:nvSpPr>
        <p:spPr>
          <a:xfrm>
            <a:off x="4645025" y="1071552"/>
            <a:ext cx="4041775" cy="64294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1714494"/>
            <a:ext cx="4041775"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7" name="Tijdelijke aanduiding voor datum 6"/>
          <p:cNvSpPr>
            <a:spLocks noGrp="1"/>
          </p:cNvSpPr>
          <p:nvPr>
            <p:ph type="dt" sz="half" idx="10"/>
          </p:nvPr>
        </p:nvSpPr>
        <p:spPr/>
        <p:txBody>
          <a:bodyPr/>
          <a:lstStyle/>
          <a:p>
            <a:fld id="{A296112E-F606-4F27-9DED-3EA5467DBDEF}" type="datetimeFigureOut">
              <a:rPr lang="nl-BE" smtClean="0"/>
              <a:pPr/>
              <a:t>4/05/2017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oelichting + vrije inhoud (Vertikaal)">
    <p:spTree>
      <p:nvGrpSpPr>
        <p:cNvPr id="1" name=""/>
        <p:cNvGrpSpPr/>
        <p:nvPr/>
      </p:nvGrpSpPr>
      <p:grpSpPr>
        <a:xfrm>
          <a:off x="0" y="0"/>
          <a:ext cx="0" cy="0"/>
          <a:chOff x="0" y="0"/>
          <a:chExt cx="0" cy="0"/>
        </a:xfrm>
      </p:grpSpPr>
      <p:sp>
        <p:nvSpPr>
          <p:cNvPr id="11" name="Tijdelijke aanduiding voor inhoud 10"/>
          <p:cNvSpPr>
            <a:spLocks noGrp="1"/>
          </p:cNvSpPr>
          <p:nvPr>
            <p:ph sz="quarter" idx="14"/>
          </p:nvPr>
        </p:nvSpPr>
        <p:spPr>
          <a:xfrm>
            <a:off x="450375" y="1787856"/>
            <a:ext cx="3022979" cy="2818263"/>
          </a:xfrm>
        </p:spPr>
        <p:txBody>
          <a:bodyPr/>
          <a:lstStyle>
            <a:lvl1pPr marL="177800" indent="-177800">
              <a:defRPr sz="1600"/>
            </a:lvl1pPr>
            <a:lvl2pPr marL="539750" indent="-169863">
              <a:defRPr sz="1400"/>
            </a:lvl2pPr>
            <a:lvl3pPr marL="804863" indent="-163513" defTabSz="893763">
              <a:defRPr sz="1400"/>
            </a:lvl3pPr>
            <a:lvl4pPr marL="1077913" indent="-150813">
              <a:defRPr sz="1400"/>
            </a:lvl4pPr>
            <a:lvl5pPr marL="1344613" indent="-142875">
              <a:defRPr sz="14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3" name="Tijdelijke aanduiding voor inhoud 2"/>
          <p:cNvSpPr>
            <a:spLocks noGrp="1"/>
          </p:cNvSpPr>
          <p:nvPr>
            <p:ph idx="1"/>
          </p:nvPr>
        </p:nvSpPr>
        <p:spPr>
          <a:xfrm>
            <a:off x="3575050" y="1071552"/>
            <a:ext cx="5111750" cy="352267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jdelijke aanduiding voor tekst 2"/>
          <p:cNvSpPr>
            <a:spLocks noGrp="1"/>
          </p:cNvSpPr>
          <p:nvPr>
            <p:ph type="body" idx="13"/>
          </p:nvPr>
        </p:nvSpPr>
        <p:spPr>
          <a:xfrm>
            <a:off x="457200" y="1071552"/>
            <a:ext cx="3001992" cy="631836"/>
          </a:xfrm>
        </p:spPr>
        <p:txBody>
          <a:bodyPr anchor="t">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9" name="Titel 8"/>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rije inhoud met toelichting (horizontaal)">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72061" y="3868701"/>
            <a:ext cx="5779698" cy="285752"/>
          </a:xfrm>
        </p:spPr>
        <p:txBody>
          <a:bodyPr anchor="ct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
        <p:nvSpPr>
          <p:cNvPr id="10" name="Tijdelijke aanduiding voor tekst 3"/>
          <p:cNvSpPr>
            <a:spLocks noGrp="1"/>
          </p:cNvSpPr>
          <p:nvPr>
            <p:ph type="body" sz="half" idx="13"/>
          </p:nvPr>
        </p:nvSpPr>
        <p:spPr>
          <a:xfrm>
            <a:off x="1672061" y="4286262"/>
            <a:ext cx="5779698" cy="285752"/>
          </a:xfrm>
        </p:spPr>
        <p:txBody>
          <a:bodyPr anchor="ctr">
            <a:no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12" name="Tijdelijke aanduiding voor inhoud 11"/>
          <p:cNvSpPr>
            <a:spLocks noGrp="1"/>
          </p:cNvSpPr>
          <p:nvPr>
            <p:ph sz="quarter" idx="14"/>
          </p:nvPr>
        </p:nvSpPr>
        <p:spPr>
          <a:xfrm>
            <a:off x="1682151" y="1121434"/>
            <a:ext cx="5762445" cy="2450441"/>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lleen titel + vrije invul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296112E-F606-4F27-9DED-3EA5467DBDEF}"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4972A68E-D719-44DB-A2DE-B50CD2A4076E}"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B11AD78-9CBA-4A7E-AC8B-EC2628C5E20D}" type="slidenum">
              <a:rPr lang="nl-BE" smtClean="0"/>
              <a:pPr/>
              <a:t>‹nr.›</a:t>
            </a:fld>
            <a:endParaRPr lang="nl-BE"/>
          </a:p>
        </p:txBody>
      </p:sp>
      <p:sp>
        <p:nvSpPr>
          <p:cNvPr id="6" name="Titel 5"/>
          <p:cNvSpPr>
            <a:spLocks noGrp="1"/>
          </p:cNvSpPr>
          <p:nvPr>
            <p:ph type="title"/>
          </p:nvPr>
        </p:nvSpPr>
        <p:spPr/>
        <p:txBody>
          <a:bodyPr/>
          <a:lstStyle/>
          <a:p>
            <a:r>
              <a:rPr lang="nl-NL" smtClean="0"/>
              <a:t>Klik om de stijl te bewerken</a:t>
            </a:r>
            <a:endParaRPr lang="nl-B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ussenhoofdstuk_01">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36561" y="3143254"/>
            <a:ext cx="7772400" cy="285752"/>
          </a:xfrm>
        </p:spPr>
        <p:txBody>
          <a:bodyPr anchor="ctr">
            <a:noAutofit/>
          </a:bodyPr>
          <a:lstStyle>
            <a:lvl1pPr marL="0" indent="0">
              <a:buNone/>
              <a:defRPr sz="26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
        <p:nvSpPr>
          <p:cNvPr id="8" name="Tijdelijke aanduiding voor tekst 2"/>
          <p:cNvSpPr>
            <a:spLocks noGrp="1"/>
          </p:cNvSpPr>
          <p:nvPr>
            <p:ph type="body" idx="13"/>
          </p:nvPr>
        </p:nvSpPr>
        <p:spPr>
          <a:xfrm>
            <a:off x="428596" y="3714758"/>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ussenhoofdstuk_01">
    <p:spTree>
      <p:nvGrpSpPr>
        <p:cNvPr id="1" name=""/>
        <p:cNvGrpSpPr/>
        <p:nvPr/>
      </p:nvGrpSpPr>
      <p:grpSpPr>
        <a:xfrm>
          <a:off x="0" y="0"/>
          <a:ext cx="0" cy="0"/>
          <a:chOff x="0" y="0"/>
          <a:chExt cx="0" cy="0"/>
        </a:xfrm>
      </p:grpSpPr>
      <p:sp>
        <p:nvSpPr>
          <p:cNvPr id="8" name="Tijdelijke aanduiding voor tekst 2"/>
          <p:cNvSpPr>
            <a:spLocks noGrp="1"/>
          </p:cNvSpPr>
          <p:nvPr>
            <p:ph type="body" idx="13"/>
          </p:nvPr>
        </p:nvSpPr>
        <p:spPr>
          <a:xfrm>
            <a:off x="428596" y="3143254"/>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3" name="Tijdelijke aanduiding voor tekst 2"/>
          <p:cNvSpPr>
            <a:spLocks noGrp="1"/>
          </p:cNvSpPr>
          <p:nvPr>
            <p:ph type="body" idx="1"/>
          </p:nvPr>
        </p:nvSpPr>
        <p:spPr>
          <a:xfrm>
            <a:off x="454475" y="3740638"/>
            <a:ext cx="7772400" cy="285752"/>
          </a:xfrm>
        </p:spPr>
        <p:txBody>
          <a:bodyPr anchor="ctr">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Vrije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000114"/>
            <a:ext cx="8229600" cy="359411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gelijking_01">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inhoud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Vergelijking_02">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071552"/>
            <a:ext cx="4040188" cy="631836"/>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1714494"/>
            <a:ext cx="4040188"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tekst 4"/>
          <p:cNvSpPr>
            <a:spLocks noGrp="1"/>
          </p:cNvSpPr>
          <p:nvPr>
            <p:ph type="body" sz="quarter" idx="3"/>
          </p:nvPr>
        </p:nvSpPr>
        <p:spPr>
          <a:xfrm>
            <a:off x="4645025" y="1071552"/>
            <a:ext cx="4041775" cy="64294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1714494"/>
            <a:ext cx="4041775"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7" name="Tijdelijke aanduiding voor datum 6"/>
          <p:cNvSpPr>
            <a:spLocks noGrp="1"/>
          </p:cNvSpPr>
          <p:nvPr>
            <p:ph type="dt" sz="half" idx="10"/>
          </p:nvPr>
        </p:nvSpPr>
        <p:spPr/>
        <p:txBody>
          <a:bodyPr/>
          <a:lstStyle/>
          <a:p>
            <a:fld id="{A296112E-F606-4F27-9DED-3EA5467DBDEF}" type="datetimeFigureOut">
              <a:rPr lang="nl-BE" smtClean="0"/>
              <a:pPr/>
              <a:t>4/05/2017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oelichting + vrije inhoud (Vertikaal)">
    <p:spTree>
      <p:nvGrpSpPr>
        <p:cNvPr id="1" name=""/>
        <p:cNvGrpSpPr/>
        <p:nvPr/>
      </p:nvGrpSpPr>
      <p:grpSpPr>
        <a:xfrm>
          <a:off x="0" y="0"/>
          <a:ext cx="0" cy="0"/>
          <a:chOff x="0" y="0"/>
          <a:chExt cx="0" cy="0"/>
        </a:xfrm>
      </p:grpSpPr>
      <p:sp>
        <p:nvSpPr>
          <p:cNvPr id="11" name="Tijdelijke aanduiding voor inhoud 10"/>
          <p:cNvSpPr>
            <a:spLocks noGrp="1"/>
          </p:cNvSpPr>
          <p:nvPr>
            <p:ph sz="quarter" idx="14"/>
          </p:nvPr>
        </p:nvSpPr>
        <p:spPr>
          <a:xfrm>
            <a:off x="450375" y="1787856"/>
            <a:ext cx="3022979" cy="2818263"/>
          </a:xfrm>
        </p:spPr>
        <p:txBody>
          <a:bodyPr/>
          <a:lstStyle>
            <a:lvl1pPr marL="177800" indent="-177800">
              <a:defRPr sz="1600"/>
            </a:lvl1pPr>
            <a:lvl2pPr marL="539750" indent="-169863">
              <a:defRPr sz="1400"/>
            </a:lvl2pPr>
            <a:lvl3pPr marL="804863" indent="-163513" defTabSz="893763">
              <a:defRPr sz="1400"/>
            </a:lvl3pPr>
            <a:lvl4pPr marL="1077913" indent="-150813">
              <a:defRPr sz="1400"/>
            </a:lvl4pPr>
            <a:lvl5pPr marL="1344613" indent="-142875">
              <a:defRPr sz="14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3" name="Tijdelijke aanduiding voor inhoud 2"/>
          <p:cNvSpPr>
            <a:spLocks noGrp="1"/>
          </p:cNvSpPr>
          <p:nvPr>
            <p:ph idx="1"/>
          </p:nvPr>
        </p:nvSpPr>
        <p:spPr>
          <a:xfrm>
            <a:off x="3575050" y="1071552"/>
            <a:ext cx="5111750" cy="352267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jdelijke aanduiding voor tekst 2"/>
          <p:cNvSpPr>
            <a:spLocks noGrp="1"/>
          </p:cNvSpPr>
          <p:nvPr>
            <p:ph type="body" idx="13"/>
          </p:nvPr>
        </p:nvSpPr>
        <p:spPr>
          <a:xfrm>
            <a:off x="457200" y="1071552"/>
            <a:ext cx="3001992" cy="631836"/>
          </a:xfrm>
        </p:spPr>
        <p:txBody>
          <a:bodyPr anchor="t">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9" name="Titel 8"/>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rije inhoud met toelichting (horizontaal)">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72061" y="3868701"/>
            <a:ext cx="5779698" cy="285752"/>
          </a:xfrm>
        </p:spPr>
        <p:txBody>
          <a:bodyPr anchor="ct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
        <p:nvSpPr>
          <p:cNvPr id="10" name="Tijdelijke aanduiding voor tekst 3"/>
          <p:cNvSpPr>
            <a:spLocks noGrp="1"/>
          </p:cNvSpPr>
          <p:nvPr>
            <p:ph type="body" sz="half" idx="13"/>
          </p:nvPr>
        </p:nvSpPr>
        <p:spPr>
          <a:xfrm>
            <a:off x="1672061" y="4286262"/>
            <a:ext cx="5779698" cy="285752"/>
          </a:xfrm>
        </p:spPr>
        <p:txBody>
          <a:bodyPr anchor="ctr">
            <a:no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12" name="Tijdelijke aanduiding voor inhoud 11"/>
          <p:cNvSpPr>
            <a:spLocks noGrp="1"/>
          </p:cNvSpPr>
          <p:nvPr>
            <p:ph sz="quarter" idx="14"/>
          </p:nvPr>
        </p:nvSpPr>
        <p:spPr>
          <a:xfrm>
            <a:off x="1682151" y="1121434"/>
            <a:ext cx="5762445" cy="2450441"/>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Alleen titel + vrije invul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296112E-F606-4F27-9DED-3EA5467DBDEF}"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4972A68E-D719-44DB-A2DE-B50CD2A4076E}" type="datetimeFigureOut">
              <a:rPr lang="nl-BE" smtClean="0"/>
              <a:pPr/>
              <a:t>4/05/2017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B11AD78-9CBA-4A7E-AC8B-EC2628C5E20D}" type="slidenum">
              <a:rPr lang="nl-BE" smtClean="0"/>
              <a:pPr/>
              <a:t>‹nr.›</a:t>
            </a:fld>
            <a:endParaRPr lang="nl-BE"/>
          </a:p>
        </p:txBody>
      </p:sp>
      <p:sp>
        <p:nvSpPr>
          <p:cNvPr id="6" name="Titel 5"/>
          <p:cNvSpPr>
            <a:spLocks noGrp="1"/>
          </p:cNvSpPr>
          <p:nvPr>
            <p:ph type="title"/>
          </p:nvPr>
        </p:nvSpPr>
        <p:spPr/>
        <p:txBody>
          <a:bodyPr/>
          <a:lstStyle/>
          <a:p>
            <a:r>
              <a:rPr lang="nl-NL" smtClean="0"/>
              <a:t>Klik om de stijl te bewerken</a:t>
            </a:r>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hoofdstuk_01">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36561" y="3143254"/>
            <a:ext cx="7772400" cy="285752"/>
          </a:xfrm>
        </p:spPr>
        <p:txBody>
          <a:bodyPr anchor="ctr">
            <a:noAutofit/>
          </a:bodyPr>
          <a:lstStyle>
            <a:lvl1pPr marL="0" indent="0">
              <a:buNone/>
              <a:defRPr sz="26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
        <p:nvSpPr>
          <p:cNvPr id="8" name="Tijdelijke aanduiding voor tekst 2"/>
          <p:cNvSpPr>
            <a:spLocks noGrp="1"/>
          </p:cNvSpPr>
          <p:nvPr>
            <p:ph type="body" idx="13"/>
          </p:nvPr>
        </p:nvSpPr>
        <p:spPr>
          <a:xfrm>
            <a:off x="428596" y="3714758"/>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ussenhoofdstuk_01">
    <p:spTree>
      <p:nvGrpSpPr>
        <p:cNvPr id="1" name=""/>
        <p:cNvGrpSpPr/>
        <p:nvPr/>
      </p:nvGrpSpPr>
      <p:grpSpPr>
        <a:xfrm>
          <a:off x="0" y="0"/>
          <a:ext cx="0" cy="0"/>
          <a:chOff x="0" y="0"/>
          <a:chExt cx="0" cy="0"/>
        </a:xfrm>
      </p:grpSpPr>
      <p:sp>
        <p:nvSpPr>
          <p:cNvPr id="8" name="Tijdelijke aanduiding voor tekst 2"/>
          <p:cNvSpPr>
            <a:spLocks noGrp="1"/>
          </p:cNvSpPr>
          <p:nvPr>
            <p:ph type="body" idx="13"/>
          </p:nvPr>
        </p:nvSpPr>
        <p:spPr>
          <a:xfrm>
            <a:off x="428596" y="3143254"/>
            <a:ext cx="7772400" cy="285752"/>
          </a:xfrm>
        </p:spPr>
        <p:txBody>
          <a:bodyPr anchor="ctr">
            <a:noAutofit/>
          </a:bodyPr>
          <a:lstStyle>
            <a:lvl1pPr marL="0" indent="0">
              <a:buNone/>
              <a:defRPr sz="3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3" name="Tijdelijke aanduiding voor tekst 2"/>
          <p:cNvSpPr>
            <a:spLocks noGrp="1"/>
          </p:cNvSpPr>
          <p:nvPr>
            <p:ph type="body" idx="1"/>
          </p:nvPr>
        </p:nvSpPr>
        <p:spPr>
          <a:xfrm>
            <a:off x="454475" y="3740638"/>
            <a:ext cx="7772400" cy="285752"/>
          </a:xfrm>
        </p:spPr>
        <p:txBody>
          <a:bodyPr anchor="ctr">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
        <p:nvSpPr>
          <p:cNvPr id="7" name="Titel 6"/>
          <p:cNvSpPr>
            <a:spLocks noGrp="1"/>
          </p:cNvSpPr>
          <p:nvPr>
            <p:ph type="title"/>
          </p:nvPr>
        </p:nvSpPr>
        <p:spPr>
          <a:xfrm>
            <a:off x="457200" y="1"/>
            <a:ext cx="7472386" cy="714362"/>
          </a:xfrm>
          <a:prstGeom prst="rect">
            <a:avLst/>
          </a:prstGeom>
        </p:spPr>
        <p:txBody>
          <a:bodyPr/>
          <a:lstStyle>
            <a:lvl1pPr marL="0" indent="0">
              <a:defRPr/>
            </a:lvl1pPr>
          </a:lstStyle>
          <a:p>
            <a:r>
              <a:rPr lang="nl-NL" dirty="0" smtClean="0"/>
              <a:t>Klik om de stijl te bewerken</a:t>
            </a:r>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Vrije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000114"/>
            <a:ext cx="8229600" cy="359411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296112E-F606-4F27-9DED-3EA5467DBDEF}" type="datetimeFigureOut">
              <a:rPr lang="nl-BE" smtClean="0"/>
              <a:pPr/>
              <a:t>4/05/2017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elijking_01">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inhoud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datum 4"/>
          <p:cNvSpPr>
            <a:spLocks noGrp="1"/>
          </p:cNvSpPr>
          <p:nvPr>
            <p:ph type="dt" sz="half" idx="10"/>
          </p:nvPr>
        </p:nvSpPr>
        <p:spPr/>
        <p:txBody>
          <a:bodyPr/>
          <a:lstStyle/>
          <a:p>
            <a:fld id="{A296112E-F606-4F27-9DED-3EA5467DBDEF}" type="datetimeFigureOut">
              <a:rPr lang="nl-BE" smtClean="0"/>
              <a:pPr/>
              <a:t>4/05/2017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B681E29-D73A-49F9-BDEB-49FA69110F38}" type="slidenum">
              <a:rPr lang="nl-BE" smtClean="0"/>
              <a:pPr/>
              <a:t>‹nr.›</a:t>
            </a:fld>
            <a:endParaRPr lang="nl-BE"/>
          </a:p>
        </p:txBody>
      </p:sp>
      <p:sp>
        <p:nvSpPr>
          <p:cNvPr id="8" name="Titel 7"/>
          <p:cNvSpPr>
            <a:spLocks noGrp="1"/>
          </p:cNvSpPr>
          <p:nvPr>
            <p:ph type="title"/>
          </p:nvPr>
        </p:nvSpPr>
        <p:spPr>
          <a:xfrm>
            <a:off x="457200" y="1"/>
            <a:ext cx="7472386" cy="714362"/>
          </a:xfrm>
          <a:prstGeom prst="rect">
            <a:avLst/>
          </a:prstGeom>
        </p:spPr>
        <p:txBody>
          <a:bodyPr/>
          <a:lstStyle/>
          <a:p>
            <a:r>
              <a:rPr lang="nl-NL" dirty="0" smtClean="0"/>
              <a:t>Klik om de stijl te bewerken</a:t>
            </a:r>
            <a:endParaRPr lang="nl-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elijking_02">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7472386" cy="714362"/>
          </a:xfrm>
          <a:prstGeom prst="rect">
            <a:avLst/>
          </a:prstGeo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071552"/>
            <a:ext cx="4040188" cy="631836"/>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1714494"/>
            <a:ext cx="4040188"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tekst 4"/>
          <p:cNvSpPr>
            <a:spLocks noGrp="1"/>
          </p:cNvSpPr>
          <p:nvPr>
            <p:ph type="body" sz="quarter" idx="3"/>
          </p:nvPr>
        </p:nvSpPr>
        <p:spPr>
          <a:xfrm>
            <a:off x="4645025" y="1071552"/>
            <a:ext cx="4041775" cy="64294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1714494"/>
            <a:ext cx="4041775" cy="28797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7" name="Tijdelijke aanduiding voor datum 6"/>
          <p:cNvSpPr>
            <a:spLocks noGrp="1"/>
          </p:cNvSpPr>
          <p:nvPr>
            <p:ph type="dt" sz="half" idx="10"/>
          </p:nvPr>
        </p:nvSpPr>
        <p:spPr/>
        <p:txBody>
          <a:bodyPr/>
          <a:lstStyle/>
          <a:p>
            <a:fld id="{A296112E-F606-4F27-9DED-3EA5467DBDEF}" type="datetimeFigureOut">
              <a:rPr lang="nl-BE" smtClean="0"/>
              <a:pPr/>
              <a:t>4/05/2017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B681E29-D73A-49F9-BDEB-49FA69110F38}"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6.png"/><Relationship Id="rId5" Type="http://schemas.openxmlformats.org/officeDocument/2006/relationships/slideLayout" Target="../slideLayouts/slideLayout9.xml"/><Relationship Id="rId10" Type="http://schemas.openxmlformats.org/officeDocument/2006/relationships/theme" Target="../theme/theme5.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7.png"/><Relationship Id="rId4" Type="http://schemas.openxmlformats.org/officeDocument/2006/relationships/slideLayout" Target="../slideLayouts/slideLayout17.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8.png"/><Relationship Id="rId4" Type="http://schemas.openxmlformats.org/officeDocument/2006/relationships/slideLayout" Target="../slideLayouts/slideLayout25.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10" Type="http://schemas.openxmlformats.org/officeDocument/2006/relationships/image" Target="../media/image9.png"/><Relationship Id="rId4" Type="http://schemas.openxmlformats.org/officeDocument/2006/relationships/slideLayout" Target="../slideLayouts/slideLayout33.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972A68E-D719-44DB-A2DE-B50CD2A4076E}" type="datetimeFigureOut">
              <a:rPr lang="nl-BE" smtClean="0"/>
              <a:pPr/>
              <a:t>4/05/2017</a:t>
            </a:fld>
            <a:endParaRPr lang="nl-BE"/>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11AD78-9CBA-4A7E-AC8B-EC2628C5E20D}" type="slidenum">
              <a:rPr lang="nl-BE" smtClean="0"/>
              <a:pPr/>
              <a:t>‹nr.›</a:t>
            </a:fld>
            <a:endParaRPr lang="nl-BE"/>
          </a:p>
        </p:txBody>
      </p:sp>
      <p:pic>
        <p:nvPicPr>
          <p:cNvPr id="7" name="Picture 8" descr="CM-button-quadri_zwartebaseline"/>
          <p:cNvPicPr>
            <a:picLocks noChangeAspect="1" noChangeArrowheads="1"/>
          </p:cNvPicPr>
          <p:nvPr/>
        </p:nvPicPr>
        <p:blipFill>
          <a:blip r:embed="rId3" cstate="print"/>
          <a:stretch>
            <a:fillRect/>
          </a:stretch>
        </p:blipFill>
        <p:spPr bwMode="auto">
          <a:xfrm>
            <a:off x="2827338" y="1269870"/>
            <a:ext cx="3489324" cy="2944954"/>
          </a:xfrm>
          <a:prstGeom prst="rect">
            <a:avLst/>
          </a:prstGeom>
          <a:noFill/>
          <a:ln w="9525">
            <a:noFill/>
            <a:miter lim="800000"/>
            <a:headEnd/>
            <a:tailEnd/>
          </a:ln>
        </p:spPr>
      </p:pic>
      <p:pic>
        <p:nvPicPr>
          <p:cNvPr id="9" name="Afbeelding 8" descr="CMPowerpoint_balk_254x20mm.png"/>
          <p:cNvPicPr>
            <a:picLocks noChangeAspect="1"/>
          </p:cNvPicPr>
          <p:nvPr/>
        </p:nvPicPr>
        <p:blipFill>
          <a:blip r:embed="rId4" cstate="print"/>
          <a:stretch>
            <a:fillRect/>
          </a:stretch>
        </p:blipFill>
        <p:spPr>
          <a:xfrm>
            <a:off x="1174" y="-18"/>
            <a:ext cx="9142858" cy="716908"/>
          </a:xfrm>
          <a:prstGeom prst="rect">
            <a:avLst/>
          </a:prstGeom>
        </p:spPr>
      </p:pic>
      <p:sp>
        <p:nvSpPr>
          <p:cNvPr id="2"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marL="0" indent="0"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Afbeelding 10" descr="CMPowerpoint_balk_254x20mm_groen.png"/>
          <p:cNvPicPr>
            <a:picLocks noChangeAspect="1"/>
          </p:cNvPicPr>
          <p:nvPr/>
        </p:nvPicPr>
        <p:blipFill>
          <a:blip r:embed="rId3" cstate="print"/>
          <a:stretch>
            <a:fillRect/>
          </a:stretch>
        </p:blipFill>
        <p:spPr>
          <a:xfrm>
            <a:off x="377" y="-18"/>
            <a:ext cx="9143245" cy="719269"/>
          </a:xfrm>
          <a:prstGeom prst="rect">
            <a:avLst/>
          </a:prstGeom>
        </p:spPr>
      </p:pic>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972A68E-D719-44DB-A2DE-B50CD2A4076E}" type="datetimeFigureOut">
              <a:rPr lang="nl-BE" smtClean="0"/>
              <a:pPr/>
              <a:t>4/05/2017</a:t>
            </a:fld>
            <a:endParaRPr lang="nl-BE"/>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11AD78-9CBA-4A7E-AC8B-EC2628C5E20D}" type="slidenum">
              <a:rPr lang="nl-BE" smtClean="0"/>
              <a:pPr/>
              <a:t>‹nr.›</a:t>
            </a:fld>
            <a:endParaRPr lang="nl-BE"/>
          </a:p>
        </p:txBody>
      </p:sp>
      <p:pic>
        <p:nvPicPr>
          <p:cNvPr id="7" name="Picture 8" descr="CM-button-quadri_zwartebaseline"/>
          <p:cNvPicPr>
            <a:picLocks noChangeAspect="1" noChangeArrowheads="1"/>
          </p:cNvPicPr>
          <p:nvPr/>
        </p:nvPicPr>
        <p:blipFill>
          <a:blip r:embed="rId4" cstate="print"/>
          <a:stretch>
            <a:fillRect/>
          </a:stretch>
        </p:blipFill>
        <p:spPr bwMode="auto">
          <a:xfrm>
            <a:off x="2827338" y="1269870"/>
            <a:ext cx="3489324" cy="2944954"/>
          </a:xfrm>
          <a:prstGeom prst="rect">
            <a:avLst/>
          </a:prstGeom>
          <a:noFill/>
          <a:ln w="9525">
            <a:noFill/>
            <a:miter lim="800000"/>
            <a:headEnd/>
            <a:tailEnd/>
          </a:ln>
        </p:spPr>
      </p:pic>
      <p:sp>
        <p:nvSpPr>
          <p:cNvPr id="2"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80" r:id="rId1"/>
  </p:sldLayoutIdLst>
  <p:txStyles>
    <p:titleStyle>
      <a:lvl1pPr marL="0" indent="0"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Afbeelding 7" descr="CMPowerpoint_balk_254x20mm_felblauw.png"/>
          <p:cNvPicPr>
            <a:picLocks noChangeAspect="1"/>
          </p:cNvPicPr>
          <p:nvPr/>
        </p:nvPicPr>
        <p:blipFill>
          <a:blip r:embed="rId3" cstate="print"/>
          <a:stretch>
            <a:fillRect/>
          </a:stretch>
        </p:blipFill>
        <p:spPr>
          <a:xfrm>
            <a:off x="377" y="-18"/>
            <a:ext cx="9143245" cy="719269"/>
          </a:xfrm>
          <a:prstGeom prst="rect">
            <a:avLst/>
          </a:prstGeom>
        </p:spPr>
      </p:pic>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972A68E-D719-44DB-A2DE-B50CD2A4076E}" type="datetimeFigureOut">
              <a:rPr lang="nl-BE" smtClean="0"/>
              <a:pPr/>
              <a:t>4/05/2017</a:t>
            </a:fld>
            <a:endParaRPr lang="nl-BE"/>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11AD78-9CBA-4A7E-AC8B-EC2628C5E20D}" type="slidenum">
              <a:rPr lang="nl-BE" smtClean="0"/>
              <a:pPr/>
              <a:t>‹nr.›</a:t>
            </a:fld>
            <a:endParaRPr lang="nl-BE"/>
          </a:p>
        </p:txBody>
      </p:sp>
      <p:pic>
        <p:nvPicPr>
          <p:cNvPr id="7" name="Picture 8" descr="CM-button-quadri_zwartebaseline"/>
          <p:cNvPicPr>
            <a:picLocks noChangeAspect="1" noChangeArrowheads="1"/>
          </p:cNvPicPr>
          <p:nvPr/>
        </p:nvPicPr>
        <p:blipFill>
          <a:blip r:embed="rId4" cstate="print"/>
          <a:stretch>
            <a:fillRect/>
          </a:stretch>
        </p:blipFill>
        <p:spPr bwMode="auto">
          <a:xfrm>
            <a:off x="2827338" y="1269870"/>
            <a:ext cx="3489324" cy="2944954"/>
          </a:xfrm>
          <a:prstGeom prst="rect">
            <a:avLst/>
          </a:prstGeom>
          <a:noFill/>
          <a:ln w="9525">
            <a:noFill/>
            <a:miter lim="800000"/>
            <a:headEnd/>
            <a:tailEnd/>
          </a:ln>
        </p:spPr>
      </p:pic>
      <p:sp>
        <p:nvSpPr>
          <p:cNvPr id="2"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82" r:id="rId1"/>
  </p:sldLayoutIdLst>
  <p:txStyles>
    <p:titleStyle>
      <a:lvl1pPr marL="0" indent="0"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Afbeelding 8" descr="CMPowerpoint_balk_254x20mm_oker.png"/>
          <p:cNvPicPr>
            <a:picLocks noChangeAspect="1"/>
          </p:cNvPicPr>
          <p:nvPr/>
        </p:nvPicPr>
        <p:blipFill>
          <a:blip r:embed="rId3" cstate="print"/>
          <a:stretch>
            <a:fillRect/>
          </a:stretch>
        </p:blipFill>
        <p:spPr>
          <a:xfrm>
            <a:off x="377" y="-4907"/>
            <a:ext cx="9143245" cy="719269"/>
          </a:xfrm>
          <a:prstGeom prst="rect">
            <a:avLst/>
          </a:prstGeom>
        </p:spPr>
      </p:pic>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972A68E-D719-44DB-A2DE-B50CD2A4076E}" type="datetimeFigureOut">
              <a:rPr lang="nl-BE" smtClean="0"/>
              <a:pPr/>
              <a:t>4/05/2017</a:t>
            </a:fld>
            <a:endParaRPr lang="nl-BE"/>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11AD78-9CBA-4A7E-AC8B-EC2628C5E20D}" type="slidenum">
              <a:rPr lang="nl-BE" smtClean="0"/>
              <a:pPr/>
              <a:t>‹nr.›</a:t>
            </a:fld>
            <a:endParaRPr lang="nl-BE"/>
          </a:p>
        </p:txBody>
      </p:sp>
      <p:pic>
        <p:nvPicPr>
          <p:cNvPr id="7" name="Picture 8" descr="CM-button-quadri_zwartebaseline"/>
          <p:cNvPicPr>
            <a:picLocks noChangeAspect="1" noChangeArrowheads="1"/>
          </p:cNvPicPr>
          <p:nvPr/>
        </p:nvPicPr>
        <p:blipFill>
          <a:blip r:embed="rId4" cstate="print"/>
          <a:stretch>
            <a:fillRect/>
          </a:stretch>
        </p:blipFill>
        <p:spPr bwMode="auto">
          <a:xfrm>
            <a:off x="2827338" y="1269870"/>
            <a:ext cx="3489324" cy="2944954"/>
          </a:xfrm>
          <a:prstGeom prst="rect">
            <a:avLst/>
          </a:prstGeom>
          <a:noFill/>
          <a:ln w="9525">
            <a:noFill/>
            <a:miter lim="800000"/>
            <a:headEnd/>
            <a:tailEnd/>
          </a:ln>
        </p:spPr>
      </p:pic>
      <p:sp>
        <p:nvSpPr>
          <p:cNvPr id="2"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84" r:id="rId1"/>
  </p:sldLayoutIdLst>
  <p:txStyles>
    <p:titleStyle>
      <a:lvl1pPr marL="0" indent="0"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Afbeelding 9" descr="CMPowerpoint_balk_254x30mm_metlogo_150dpi.png"/>
          <p:cNvPicPr>
            <a:picLocks noChangeAspect="1"/>
          </p:cNvPicPr>
          <p:nvPr/>
        </p:nvPicPr>
        <p:blipFill>
          <a:blip r:embed="rId11" cstate="print"/>
          <a:stretch>
            <a:fillRect/>
          </a:stretch>
        </p:blipFill>
        <p:spPr>
          <a:xfrm>
            <a:off x="755" y="-18"/>
            <a:ext cx="9143245" cy="1078903"/>
          </a:xfrm>
          <a:prstGeom prst="rect">
            <a:avLst/>
          </a:prstGeom>
        </p:spPr>
      </p:pic>
      <p:sp>
        <p:nvSpPr>
          <p:cNvPr id="3" name="Tijdelijke aanduiding voor tekst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fld id="{A296112E-F606-4F27-9DED-3EA5467DBDEF}" type="datetimeFigureOut">
              <a:rPr lang="nl-BE" smtClean="0"/>
              <a:pPr/>
              <a:t>4/05/2017</a:t>
            </a:fld>
            <a:endParaRPr lang="nl-BE" dirty="0"/>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BB681E29-D73A-49F9-BDEB-49FA69110F38}" type="slidenum">
              <a:rPr lang="nl-BE" smtClean="0"/>
              <a:pPr/>
              <a:t>‹nr.›</a:t>
            </a:fld>
            <a:endParaRPr lang="nl-BE" dirty="0"/>
          </a:p>
        </p:txBody>
      </p:sp>
      <p:sp>
        <p:nvSpPr>
          <p:cNvPr id="9"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71" r:id="rId1"/>
    <p:sldLayoutId id="2147483678" r:id="rId2"/>
    <p:sldLayoutId id="2147483670" r:id="rId3"/>
    <p:sldLayoutId id="2147483672" r:id="rId4"/>
    <p:sldLayoutId id="2147483673" r:id="rId5"/>
    <p:sldLayoutId id="2147483676" r:id="rId6"/>
    <p:sldLayoutId id="2147483677" r:id="rId7"/>
    <p:sldLayoutId id="2147483674" r:id="rId8"/>
    <p:sldLayoutId id="2147483712" r:id="rId9"/>
  </p:sldLayoutIdLst>
  <p:txStyles>
    <p:titleStyle>
      <a:lvl1pPr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Afbeelding 9" descr="CMPowerpoint_balk_254x30mm_metlogo_150dpi.png"/>
          <p:cNvPicPr>
            <a:picLocks noChangeAspect="1"/>
          </p:cNvPicPr>
          <p:nvPr/>
        </p:nvPicPr>
        <p:blipFill>
          <a:blip r:embed="rId10" cstate="print"/>
          <a:stretch>
            <a:fillRect/>
          </a:stretch>
        </p:blipFill>
        <p:spPr>
          <a:xfrm>
            <a:off x="755" y="-18"/>
            <a:ext cx="9143245" cy="1078903"/>
          </a:xfrm>
          <a:prstGeom prst="rect">
            <a:avLst/>
          </a:prstGeom>
        </p:spPr>
      </p:pic>
      <p:sp>
        <p:nvSpPr>
          <p:cNvPr id="3" name="Tijdelijke aanduiding voor tekst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fld id="{A296112E-F606-4F27-9DED-3EA5467DBDEF}" type="datetimeFigureOut">
              <a:rPr lang="nl-BE" smtClean="0"/>
              <a:pPr/>
              <a:t>4/05/2017</a:t>
            </a:fld>
            <a:endParaRPr lang="nl-BE" dirty="0"/>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BB681E29-D73A-49F9-BDEB-49FA69110F38}" type="slidenum">
              <a:rPr lang="nl-BE" smtClean="0"/>
              <a:pPr/>
              <a:t>‹nr.›</a:t>
            </a:fld>
            <a:endParaRPr lang="nl-BE" dirty="0"/>
          </a:p>
        </p:txBody>
      </p:sp>
      <p:sp>
        <p:nvSpPr>
          <p:cNvPr id="9"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txStyles>
    <p:titleStyle>
      <a:lvl1pPr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Afbeelding 9" descr="CMPowerpoint_balk_254x30mm_metlogo_150dpi.png"/>
          <p:cNvPicPr>
            <a:picLocks noChangeAspect="1"/>
          </p:cNvPicPr>
          <p:nvPr/>
        </p:nvPicPr>
        <p:blipFill>
          <a:blip r:embed="rId10" cstate="print"/>
          <a:stretch>
            <a:fillRect/>
          </a:stretch>
        </p:blipFill>
        <p:spPr>
          <a:xfrm>
            <a:off x="755" y="-18"/>
            <a:ext cx="9143245" cy="1078903"/>
          </a:xfrm>
          <a:prstGeom prst="rect">
            <a:avLst/>
          </a:prstGeom>
        </p:spPr>
      </p:pic>
      <p:sp>
        <p:nvSpPr>
          <p:cNvPr id="3" name="Tijdelijke aanduiding voor tekst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fld id="{A296112E-F606-4F27-9DED-3EA5467DBDEF}" type="datetimeFigureOut">
              <a:rPr lang="nl-BE" smtClean="0"/>
              <a:pPr/>
              <a:t>4/05/2017</a:t>
            </a:fld>
            <a:endParaRPr lang="nl-BE" dirty="0"/>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BB681E29-D73A-49F9-BDEB-49FA69110F38}" type="slidenum">
              <a:rPr lang="nl-BE" smtClean="0"/>
              <a:pPr/>
              <a:t>‹nr.›</a:t>
            </a:fld>
            <a:endParaRPr lang="nl-BE" dirty="0"/>
          </a:p>
        </p:txBody>
      </p:sp>
      <p:sp>
        <p:nvSpPr>
          <p:cNvPr id="9"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txStyles>
    <p:titleStyle>
      <a:lvl1pPr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Afbeelding 9" descr="CMPowerpoint_balk_254x30mm_metlogo_150dpi.png"/>
          <p:cNvPicPr>
            <a:picLocks noChangeAspect="1"/>
          </p:cNvPicPr>
          <p:nvPr/>
        </p:nvPicPr>
        <p:blipFill>
          <a:blip r:embed="rId10" cstate="print"/>
          <a:stretch>
            <a:fillRect/>
          </a:stretch>
        </p:blipFill>
        <p:spPr>
          <a:xfrm>
            <a:off x="755" y="-18"/>
            <a:ext cx="9143245" cy="1078903"/>
          </a:xfrm>
          <a:prstGeom prst="rect">
            <a:avLst/>
          </a:prstGeom>
        </p:spPr>
      </p:pic>
      <p:sp>
        <p:nvSpPr>
          <p:cNvPr id="3" name="Tijdelijke aanduiding voor tekst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fld id="{A296112E-F606-4F27-9DED-3EA5467DBDEF}" type="datetimeFigureOut">
              <a:rPr lang="nl-BE" smtClean="0"/>
              <a:pPr/>
              <a:t>4/05/2017</a:t>
            </a:fld>
            <a:endParaRPr lang="nl-BE" dirty="0"/>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BB681E29-D73A-49F9-BDEB-49FA69110F38}" type="slidenum">
              <a:rPr lang="nl-BE" smtClean="0"/>
              <a:pPr/>
              <a:t>‹nr.›</a:t>
            </a:fld>
            <a:endParaRPr lang="nl-BE" dirty="0"/>
          </a:p>
        </p:txBody>
      </p:sp>
      <p:sp>
        <p:nvSpPr>
          <p:cNvPr id="9" name="Tijdelijke aanduiding voor titel 1"/>
          <p:cNvSpPr>
            <a:spLocks noGrp="1"/>
          </p:cNvSpPr>
          <p:nvPr>
            <p:ph type="title"/>
          </p:nvPr>
        </p:nvSpPr>
        <p:spPr>
          <a:xfrm>
            <a:off x="457200" y="-18"/>
            <a:ext cx="8401080" cy="708472"/>
          </a:xfrm>
          <a:prstGeom prst="rect">
            <a:avLst/>
          </a:prstGeom>
        </p:spPr>
        <p:txBody>
          <a:bodyPr vert="horz" lIns="91440" tIns="45720" rIns="91440" bIns="45720" rtlCol="0" anchor="ctr">
            <a:normAutofit/>
          </a:bodyPr>
          <a:lstStyle/>
          <a:p>
            <a:r>
              <a:rPr lang="nl-NL" dirty="0" smtClean="0"/>
              <a:t>Klik om de stijl te bewerken</a:t>
            </a:r>
            <a:endParaRPr lang="nl-BE"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txStyles>
    <p:titleStyle>
      <a:lvl1pPr algn="l" defTabSz="914400" rtl="0" eaLnBrk="1" latinLnBrk="0" hangingPunct="1">
        <a:spcBef>
          <a:spcPct val="0"/>
        </a:spcBef>
        <a:buNone/>
        <a:defRPr sz="3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3197423"/>
            <a:ext cx="8424936" cy="1102519"/>
          </a:xfrm>
        </p:spPr>
        <p:txBody>
          <a:bodyPr>
            <a:normAutofit fontScale="90000"/>
          </a:bodyPr>
          <a:lstStyle/>
          <a:p>
            <a:r>
              <a:rPr lang="nl-BE" sz="3600" dirty="0" smtClean="0">
                <a:solidFill>
                  <a:srgbClr val="81A220"/>
                </a:solidFill>
              </a:rPr>
              <a:t>De gezondheidsvaardigheden van de Belgen op de kaart gezet</a:t>
            </a:r>
            <a:br>
              <a:rPr lang="nl-BE" sz="3600" dirty="0" smtClean="0">
                <a:solidFill>
                  <a:srgbClr val="81A220"/>
                </a:solidFill>
              </a:rPr>
            </a:br>
            <a:r>
              <a:rPr lang="nl-BE" sz="3600" dirty="0">
                <a:solidFill>
                  <a:srgbClr val="81A220"/>
                </a:solidFill>
              </a:rPr>
              <a:t/>
            </a:r>
            <a:br>
              <a:rPr lang="nl-BE" sz="3600" dirty="0">
                <a:solidFill>
                  <a:srgbClr val="81A220"/>
                </a:solidFill>
              </a:rPr>
            </a:br>
            <a:r>
              <a:rPr lang="nl-BE" sz="2700" b="0" dirty="0" smtClean="0">
                <a:solidFill>
                  <a:schemeClr val="tx1"/>
                </a:solidFill>
              </a:rPr>
              <a:t>Sigrid </a:t>
            </a:r>
            <a:r>
              <a:rPr lang="nl-BE" sz="2700" b="0" dirty="0">
                <a:solidFill>
                  <a:schemeClr val="tx1"/>
                </a:solidFill>
              </a:rPr>
              <a:t>V</a:t>
            </a:r>
            <a:r>
              <a:rPr lang="nl-BE" sz="2700" b="0" dirty="0" smtClean="0">
                <a:solidFill>
                  <a:schemeClr val="tx1"/>
                </a:solidFill>
              </a:rPr>
              <a:t>ancorenland, stafmedewerker studiedienst LCM</a:t>
            </a:r>
            <a:br>
              <a:rPr lang="nl-BE" sz="2700" b="0" dirty="0" smtClean="0">
                <a:solidFill>
                  <a:schemeClr val="tx1"/>
                </a:solidFill>
              </a:rPr>
            </a:br>
            <a:r>
              <a:rPr lang="nl-BE" sz="2700" b="0" dirty="0" smtClean="0">
                <a:solidFill>
                  <a:schemeClr val="tx1"/>
                </a:solidFill>
              </a:rPr>
              <a:t>Dr. Michiel Callens, departementsdirecteur </a:t>
            </a:r>
            <a:r>
              <a:rPr lang="nl-BE" sz="2700" b="0" dirty="0">
                <a:solidFill>
                  <a:schemeClr val="tx1"/>
                </a:solidFill>
              </a:rPr>
              <a:t>studiedienst LCM</a:t>
            </a:r>
            <a:r>
              <a:rPr lang="nl-BE" sz="3600" b="0" dirty="0">
                <a:solidFill>
                  <a:schemeClr val="tx1"/>
                </a:solidFill>
              </a:rPr>
              <a:t/>
            </a:r>
            <a:br>
              <a:rPr lang="nl-BE" sz="3600" b="0" dirty="0">
                <a:solidFill>
                  <a:schemeClr val="tx1"/>
                </a:solidFill>
              </a:rPr>
            </a:br>
            <a:r>
              <a:rPr lang="nl-BE" sz="3600" dirty="0" smtClean="0">
                <a:solidFill>
                  <a:srgbClr val="81A220"/>
                </a:solidFill>
              </a:rPr>
              <a:t/>
            </a:r>
            <a:br>
              <a:rPr lang="nl-BE" sz="3600" dirty="0" smtClean="0">
                <a:solidFill>
                  <a:srgbClr val="81A220"/>
                </a:solidFill>
              </a:rPr>
            </a:br>
            <a:endParaRPr lang="nl-BE" sz="3600" dirty="0">
              <a:solidFill>
                <a:srgbClr val="81A220"/>
              </a:solidFill>
            </a:endParaRPr>
          </a:p>
        </p:txBody>
      </p:sp>
    </p:spTree>
    <p:extLst>
      <p:ext uri="{BB962C8B-B14F-4D97-AF65-F5344CB8AC3E}">
        <p14:creationId xmlns:p14="http://schemas.microsoft.com/office/powerpoint/2010/main" val="549080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1. Wat zijn gezondheidsvaardigheden?</a:t>
            </a:r>
          </a:p>
        </p:txBody>
      </p:sp>
      <p:sp>
        <p:nvSpPr>
          <p:cNvPr id="3" name="Tijdelijke aanduiding voor inhoud 2"/>
          <p:cNvSpPr>
            <a:spLocks noGrp="1"/>
          </p:cNvSpPr>
          <p:nvPr>
            <p:ph idx="1"/>
          </p:nvPr>
        </p:nvSpPr>
        <p:spPr/>
        <p:txBody>
          <a:bodyPr>
            <a:normAutofit/>
          </a:bodyPr>
          <a:lstStyle/>
          <a:p>
            <a:r>
              <a:rPr lang="nl-BE" sz="2200" dirty="0" smtClean="0"/>
              <a:t>European health </a:t>
            </a:r>
            <a:r>
              <a:rPr lang="nl-BE" sz="2200" dirty="0" err="1" smtClean="0"/>
              <a:t>Literacy</a:t>
            </a:r>
            <a:r>
              <a:rPr lang="nl-BE" sz="2200" dirty="0" smtClean="0"/>
              <a:t> Survey (HLS-EU) (2011)</a:t>
            </a:r>
          </a:p>
          <a:p>
            <a:pPr lvl="1"/>
            <a:r>
              <a:rPr lang="nl-BE" sz="2200" dirty="0" smtClean="0"/>
              <a:t>Niveau gezondheidsvaardigheden gemeten in 8  Europese landen (</a:t>
            </a:r>
            <a:r>
              <a:rPr lang="nl-BE" sz="2200" dirty="0"/>
              <a:t>O</a:t>
            </a:r>
            <a:r>
              <a:rPr lang="nl-BE" sz="2200" dirty="0" smtClean="0"/>
              <a:t>ostenrijk, Bulgarije, Duitsland, Griekenland, </a:t>
            </a:r>
            <a:r>
              <a:rPr lang="nl-BE" sz="2200" dirty="0"/>
              <a:t>I</a:t>
            </a:r>
            <a:r>
              <a:rPr lang="nl-BE" sz="2200" dirty="0" smtClean="0"/>
              <a:t>erland, </a:t>
            </a:r>
            <a:r>
              <a:rPr lang="nl-BE" sz="2200" dirty="0"/>
              <a:t>N</a:t>
            </a:r>
            <a:r>
              <a:rPr lang="nl-BE" sz="2200" dirty="0" smtClean="0"/>
              <a:t>ederland, Polen en Spanje) bij 8.000 respondenten</a:t>
            </a:r>
          </a:p>
          <a:p>
            <a:pPr lvl="1"/>
            <a:r>
              <a:rPr lang="nl-BE" sz="2200" dirty="0" smtClean="0"/>
              <a:t> 53 % beschikt over voldoende gezondheidsvaardigheden</a:t>
            </a:r>
          </a:p>
          <a:p>
            <a:r>
              <a:rPr lang="nl-BE" sz="2200" dirty="0" smtClean="0"/>
              <a:t>Tot dan was er geen informatie over de gezondheidsvaardigheden in België. </a:t>
            </a:r>
            <a:endParaRPr lang="nl-BE" sz="2200" dirty="0"/>
          </a:p>
        </p:txBody>
      </p:sp>
    </p:spTree>
    <p:extLst>
      <p:ext uri="{BB962C8B-B14F-4D97-AF65-F5344CB8AC3E}">
        <p14:creationId xmlns:p14="http://schemas.microsoft.com/office/powerpoint/2010/main" val="1209973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211710"/>
            <a:ext cx="8535892" cy="1800200"/>
          </a:xfrm>
        </p:spPr>
        <p:txBody>
          <a:bodyPr/>
          <a:lstStyle/>
          <a:p>
            <a:r>
              <a:rPr lang="nl-BE" sz="3200" dirty="0" smtClean="0">
                <a:solidFill>
                  <a:schemeClr val="accent3"/>
                </a:solidFill>
              </a:rPr>
              <a:t>2. Onderzoek CM-UCL-KUL 2014</a:t>
            </a:r>
          </a:p>
          <a:p>
            <a:pPr marL="400050" lvl="1"/>
            <a:r>
              <a:rPr lang="nl-BE" sz="2400" b="1" dirty="0" smtClean="0"/>
              <a:t>2.1</a:t>
            </a:r>
            <a:r>
              <a:rPr lang="nl-BE" sz="2400" b="1" dirty="0"/>
              <a:t>. Methode &amp; doelstelling</a:t>
            </a:r>
          </a:p>
          <a:p>
            <a:pPr marL="400050" lvl="1"/>
            <a:r>
              <a:rPr lang="nl-BE" sz="2400" dirty="0" smtClean="0">
                <a:solidFill>
                  <a:schemeClr val="bg1">
                    <a:lumMod val="75000"/>
                  </a:schemeClr>
                </a:solidFill>
              </a:rPr>
              <a:t>2.2. </a:t>
            </a:r>
            <a:r>
              <a:rPr lang="nl-BE" sz="2400" dirty="0">
                <a:solidFill>
                  <a:schemeClr val="bg1">
                    <a:lumMod val="75000"/>
                  </a:schemeClr>
                </a:solidFill>
              </a:rPr>
              <a:t>De gezondheidsvaardigheden van de Belgen</a:t>
            </a:r>
          </a:p>
          <a:p>
            <a:pPr marL="400050" lvl="1"/>
            <a:r>
              <a:rPr lang="nl-BE" sz="2400" dirty="0" smtClean="0">
                <a:solidFill>
                  <a:schemeClr val="bg1">
                    <a:lumMod val="75000"/>
                  </a:schemeClr>
                </a:solidFill>
              </a:rPr>
              <a:t>2.3. </a:t>
            </a:r>
            <a:r>
              <a:rPr lang="nl-BE" sz="2400" dirty="0">
                <a:solidFill>
                  <a:schemeClr val="bg1">
                    <a:lumMod val="75000"/>
                  </a:schemeClr>
                </a:solidFill>
              </a:rPr>
              <a:t>Het mediërende effect </a:t>
            </a:r>
            <a:r>
              <a:rPr lang="nl-BE" sz="2400" dirty="0" smtClean="0">
                <a:solidFill>
                  <a:schemeClr val="bg1">
                    <a:lumMod val="75000"/>
                  </a:schemeClr>
                </a:solidFill>
              </a:rPr>
              <a:t>op gezondheidsgedrag</a:t>
            </a:r>
          </a:p>
          <a:p>
            <a:pPr marL="400050" lvl="1"/>
            <a:r>
              <a:rPr lang="nl-BE" sz="2400" dirty="0" smtClean="0">
                <a:solidFill>
                  <a:schemeClr val="bg1">
                    <a:lumMod val="75000"/>
                  </a:schemeClr>
                </a:solidFill>
              </a:rPr>
              <a:t>2.4. </a:t>
            </a:r>
            <a:r>
              <a:rPr lang="nl-BE" sz="2400" dirty="0">
                <a:solidFill>
                  <a:schemeClr val="bg1">
                    <a:lumMod val="75000"/>
                  </a:schemeClr>
                </a:solidFill>
              </a:rPr>
              <a:t>Invloed </a:t>
            </a:r>
            <a:r>
              <a:rPr lang="nl-BE" sz="2400" dirty="0" smtClean="0">
                <a:solidFill>
                  <a:schemeClr val="bg1">
                    <a:lumMod val="75000"/>
                  </a:schemeClr>
                </a:solidFill>
              </a:rPr>
              <a:t>op </a:t>
            </a:r>
            <a:r>
              <a:rPr lang="nl-BE" sz="2400" dirty="0">
                <a:solidFill>
                  <a:schemeClr val="bg1">
                    <a:lumMod val="75000"/>
                  </a:schemeClr>
                </a:solidFill>
              </a:rPr>
              <a:t>gebruik gezondheidszorg</a:t>
            </a:r>
          </a:p>
          <a:p>
            <a:endParaRPr lang="nl-BE" sz="3200" dirty="0">
              <a:solidFill>
                <a:schemeClr val="accent3"/>
              </a:solidFill>
            </a:endParaRPr>
          </a:p>
        </p:txBody>
      </p:sp>
    </p:spTree>
    <p:extLst>
      <p:ext uri="{BB962C8B-B14F-4D97-AF65-F5344CB8AC3E}">
        <p14:creationId xmlns:p14="http://schemas.microsoft.com/office/powerpoint/2010/main" val="2417809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2.1. Methode &amp; doelstelling</a:t>
            </a:r>
            <a:endParaRPr lang="nl-BE" dirty="0"/>
          </a:p>
        </p:txBody>
      </p:sp>
      <p:sp>
        <p:nvSpPr>
          <p:cNvPr id="3" name="Tijdelijke aanduiding voor inhoud 2"/>
          <p:cNvSpPr>
            <a:spLocks noGrp="1"/>
          </p:cNvSpPr>
          <p:nvPr>
            <p:ph idx="1"/>
          </p:nvPr>
        </p:nvSpPr>
        <p:spPr>
          <a:xfrm>
            <a:off x="457200" y="1000114"/>
            <a:ext cx="8229600" cy="3885764"/>
          </a:xfrm>
        </p:spPr>
        <p:txBody>
          <a:bodyPr>
            <a:normAutofit/>
          </a:bodyPr>
          <a:lstStyle/>
          <a:p>
            <a:r>
              <a:rPr lang="nl-BE" sz="2200" dirty="0" smtClean="0"/>
              <a:t>In een gemeenschappelijk onderzoek van CM, UCL en KUL naar emotionele competentie* werden enkele vragen over gezondheidsvaardigheden opgenomen.</a:t>
            </a:r>
          </a:p>
          <a:p>
            <a:r>
              <a:rPr lang="nl-BE" sz="2200" b="1" dirty="0" smtClean="0">
                <a:solidFill>
                  <a:srgbClr val="81A220"/>
                </a:solidFill>
              </a:rPr>
              <a:t>Onderzoeksdoelstelling:</a:t>
            </a:r>
          </a:p>
          <a:p>
            <a:pPr lvl="1"/>
            <a:r>
              <a:rPr lang="nl-BE" sz="2200" dirty="0"/>
              <a:t>Een zicht krijgen op het niveau van gezondheidsvaardigheden in de Belgische bevolking </a:t>
            </a:r>
          </a:p>
          <a:p>
            <a:pPr lvl="1"/>
            <a:r>
              <a:rPr lang="nl-BE" sz="2200" dirty="0" smtClean="0"/>
              <a:t>Nagaan </a:t>
            </a:r>
            <a:r>
              <a:rPr lang="nl-BE" sz="2200" dirty="0"/>
              <a:t>of deze vaardigheden </a:t>
            </a:r>
            <a:r>
              <a:rPr lang="nl-BE" sz="2200" dirty="0" smtClean="0"/>
              <a:t>het negatief effect van opleiding op gezondheidsgedrag kunnen afzwakken.</a:t>
            </a:r>
          </a:p>
          <a:p>
            <a:pPr marL="457200" lvl="1" indent="0">
              <a:buNone/>
            </a:pPr>
            <a:r>
              <a:rPr lang="nl-BE" sz="2000" dirty="0"/>
              <a:t> </a:t>
            </a:r>
            <a:r>
              <a:rPr lang="nl-BE" sz="2000" dirty="0" smtClean="0"/>
              <a:t>  </a:t>
            </a:r>
            <a:endParaRPr lang="nl-BE" sz="1400" dirty="0" smtClean="0"/>
          </a:p>
          <a:p>
            <a:pPr marL="457200" lvl="1" indent="0">
              <a:buNone/>
            </a:pPr>
            <a:endParaRPr lang="nl-BE" sz="1400" dirty="0" smtClean="0"/>
          </a:p>
        </p:txBody>
      </p:sp>
      <p:sp>
        <p:nvSpPr>
          <p:cNvPr id="5" name="Tekstvak 4"/>
          <p:cNvSpPr txBox="1"/>
          <p:nvPr/>
        </p:nvSpPr>
        <p:spPr>
          <a:xfrm>
            <a:off x="251520" y="4515966"/>
            <a:ext cx="8712968" cy="307777"/>
          </a:xfrm>
          <a:prstGeom prst="rect">
            <a:avLst/>
          </a:prstGeom>
          <a:noFill/>
        </p:spPr>
        <p:txBody>
          <a:bodyPr wrap="square" rtlCol="0">
            <a:spAutoFit/>
          </a:bodyPr>
          <a:lstStyle/>
          <a:p>
            <a:pPr>
              <a:defRPr/>
            </a:pPr>
            <a:r>
              <a:rPr lang="nl-BE" sz="1400" dirty="0"/>
              <a:t>* Emotionele competentie is de manier waarop we met onze eigen emoties en die van anderen omgaan</a:t>
            </a:r>
          </a:p>
        </p:txBody>
      </p:sp>
    </p:spTree>
    <p:extLst>
      <p:ext uri="{BB962C8B-B14F-4D97-AF65-F5344CB8AC3E}">
        <p14:creationId xmlns:p14="http://schemas.microsoft.com/office/powerpoint/2010/main" val="1659770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lnSpcReduction="10000"/>
          </a:bodyPr>
          <a:lstStyle/>
          <a:p>
            <a:r>
              <a:rPr lang="nl-BE" sz="2200" dirty="0" smtClean="0"/>
              <a:t>Methode: online vragenlijst </a:t>
            </a:r>
          </a:p>
          <a:p>
            <a:pPr lvl="1"/>
            <a:r>
              <a:rPr lang="nl-BE" sz="2200" dirty="0" smtClean="0"/>
              <a:t>korte versie van de vragenlijst uit de Europese HLS-EU onderzoek</a:t>
            </a:r>
          </a:p>
          <a:p>
            <a:pPr lvl="2"/>
            <a:r>
              <a:rPr lang="nl-BE" sz="2000" i="1" dirty="0" err="1" smtClean="0"/>
              <a:t>vb</a:t>
            </a:r>
            <a:r>
              <a:rPr lang="nl-BE" sz="2000" i="1" dirty="0" smtClean="0"/>
              <a:t>: Hoe </a:t>
            </a:r>
            <a:r>
              <a:rPr lang="nl-BE" sz="2000" i="1" dirty="0"/>
              <a:t>gemakkelijk of moeilijk is het volgens u </a:t>
            </a:r>
            <a:endParaRPr lang="nl-BE" sz="2000" i="1" dirty="0" smtClean="0"/>
          </a:p>
          <a:p>
            <a:pPr lvl="3"/>
            <a:r>
              <a:rPr lang="nl-BE" sz="2100" i="1" dirty="0" smtClean="0"/>
              <a:t>…. om </a:t>
            </a:r>
            <a:r>
              <a:rPr lang="nl-BE" sz="2100" i="1" dirty="0"/>
              <a:t>informatie te vinden over de behandeling van ziekten die op u betrekking hebben? </a:t>
            </a:r>
            <a:endParaRPr lang="nl-BE" sz="2100" i="1" dirty="0" smtClean="0"/>
          </a:p>
          <a:p>
            <a:pPr lvl="3"/>
            <a:r>
              <a:rPr lang="nl-BE" sz="2100" i="1" dirty="0" smtClean="0"/>
              <a:t> … om </a:t>
            </a:r>
            <a:r>
              <a:rPr lang="nl-BE" sz="2100" i="1" dirty="0"/>
              <a:t>de instructies van uw arts of apotheker te volgen?</a:t>
            </a:r>
          </a:p>
          <a:p>
            <a:pPr lvl="1"/>
            <a:endParaRPr lang="nl-BE" sz="2200" dirty="0" smtClean="0"/>
          </a:p>
          <a:p>
            <a:r>
              <a:rPr lang="nl-BE" sz="2200" dirty="0" smtClean="0"/>
              <a:t>Periode: 2014</a:t>
            </a:r>
          </a:p>
          <a:p>
            <a:r>
              <a:rPr lang="nl-BE" sz="2200" dirty="0" smtClean="0"/>
              <a:t>9.616 respondenten</a:t>
            </a:r>
          </a:p>
          <a:p>
            <a:pPr lvl="1"/>
            <a:r>
              <a:rPr lang="nl-BE" sz="2200" dirty="0" smtClean="0"/>
              <a:t>allen </a:t>
            </a:r>
            <a:r>
              <a:rPr lang="nl-BE" sz="2200" dirty="0"/>
              <a:t>lid van CM tijdens de periode </a:t>
            </a:r>
            <a:r>
              <a:rPr lang="nl-BE" sz="2200" dirty="0" smtClean="0"/>
              <a:t>2001-2012.</a:t>
            </a:r>
            <a:endParaRPr lang="nl-BE" sz="2200" dirty="0"/>
          </a:p>
        </p:txBody>
      </p:sp>
      <p:sp>
        <p:nvSpPr>
          <p:cNvPr id="5" name="Titel 1"/>
          <p:cNvSpPr txBox="1">
            <a:spLocks/>
          </p:cNvSpPr>
          <p:nvPr/>
        </p:nvSpPr>
        <p:spPr>
          <a:xfrm>
            <a:off x="467544" y="-20538"/>
            <a:ext cx="7472386" cy="714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chemeClr val="bg1"/>
                </a:solidFill>
                <a:latin typeface="+mj-lt"/>
                <a:ea typeface="+mj-ea"/>
                <a:cs typeface="+mj-cs"/>
              </a:defRPr>
            </a:lvl1pPr>
          </a:lstStyle>
          <a:p>
            <a:r>
              <a:rPr lang="nl-BE" dirty="0" smtClean="0"/>
              <a:t>2.1. Methode &amp; doelstelling</a:t>
            </a:r>
            <a:endParaRPr lang="nl-BE" dirty="0"/>
          </a:p>
        </p:txBody>
      </p:sp>
    </p:spTree>
    <p:extLst>
      <p:ext uri="{BB962C8B-B14F-4D97-AF65-F5344CB8AC3E}">
        <p14:creationId xmlns:p14="http://schemas.microsoft.com/office/powerpoint/2010/main" val="2720314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211710"/>
            <a:ext cx="8535892" cy="1800200"/>
          </a:xfrm>
        </p:spPr>
        <p:txBody>
          <a:bodyPr/>
          <a:lstStyle/>
          <a:p>
            <a:r>
              <a:rPr lang="nl-BE" sz="3200" dirty="0" smtClean="0">
                <a:solidFill>
                  <a:schemeClr val="accent3"/>
                </a:solidFill>
              </a:rPr>
              <a:t>2. Onderzoek CM-UCL-KUL 2014</a:t>
            </a:r>
          </a:p>
          <a:p>
            <a:pPr marL="400050" lvl="1"/>
            <a:r>
              <a:rPr lang="nl-BE" sz="2400" dirty="0" smtClean="0">
                <a:solidFill>
                  <a:schemeClr val="bg1">
                    <a:lumMod val="75000"/>
                  </a:schemeClr>
                </a:solidFill>
              </a:rPr>
              <a:t>2.1</a:t>
            </a:r>
            <a:r>
              <a:rPr lang="nl-BE" sz="2400" dirty="0">
                <a:solidFill>
                  <a:schemeClr val="bg1">
                    <a:lumMod val="75000"/>
                  </a:schemeClr>
                </a:solidFill>
              </a:rPr>
              <a:t>. Methode &amp; doelstelling</a:t>
            </a:r>
          </a:p>
          <a:p>
            <a:pPr marL="400050" lvl="1"/>
            <a:r>
              <a:rPr lang="nl-BE" sz="2400" b="1" dirty="0" smtClean="0"/>
              <a:t>2.2. </a:t>
            </a:r>
            <a:r>
              <a:rPr lang="nl-BE" sz="2400" b="1" dirty="0"/>
              <a:t>De gezondheidsvaardigheden van de Belgen</a:t>
            </a:r>
          </a:p>
          <a:p>
            <a:pPr marL="400050" lvl="1"/>
            <a:r>
              <a:rPr lang="nl-BE" sz="2400" dirty="0" smtClean="0">
                <a:solidFill>
                  <a:schemeClr val="bg1">
                    <a:lumMod val="75000"/>
                  </a:schemeClr>
                </a:solidFill>
              </a:rPr>
              <a:t>2.3. </a:t>
            </a:r>
            <a:r>
              <a:rPr lang="nl-BE" sz="2400" dirty="0">
                <a:solidFill>
                  <a:schemeClr val="bg1">
                    <a:lumMod val="75000"/>
                  </a:schemeClr>
                </a:solidFill>
              </a:rPr>
              <a:t>Het mediërende effect </a:t>
            </a:r>
            <a:r>
              <a:rPr lang="nl-BE" sz="2400" dirty="0" smtClean="0">
                <a:solidFill>
                  <a:schemeClr val="bg1">
                    <a:lumMod val="75000"/>
                  </a:schemeClr>
                </a:solidFill>
              </a:rPr>
              <a:t>op gezondheidsgedrag</a:t>
            </a:r>
          </a:p>
          <a:p>
            <a:pPr marL="400050" lvl="1"/>
            <a:r>
              <a:rPr lang="nl-BE" sz="2400" dirty="0" smtClean="0">
                <a:solidFill>
                  <a:schemeClr val="bg1">
                    <a:lumMod val="75000"/>
                  </a:schemeClr>
                </a:solidFill>
              </a:rPr>
              <a:t>2.4. </a:t>
            </a:r>
            <a:r>
              <a:rPr lang="nl-BE" sz="2400" dirty="0">
                <a:solidFill>
                  <a:schemeClr val="bg1">
                    <a:lumMod val="75000"/>
                  </a:schemeClr>
                </a:solidFill>
              </a:rPr>
              <a:t>Invloed </a:t>
            </a:r>
            <a:r>
              <a:rPr lang="nl-BE" sz="2400" dirty="0" smtClean="0">
                <a:solidFill>
                  <a:schemeClr val="bg1">
                    <a:lumMod val="75000"/>
                  </a:schemeClr>
                </a:solidFill>
              </a:rPr>
              <a:t>op </a:t>
            </a:r>
            <a:r>
              <a:rPr lang="nl-BE" sz="2400" dirty="0">
                <a:solidFill>
                  <a:schemeClr val="bg1">
                    <a:lumMod val="75000"/>
                  </a:schemeClr>
                </a:solidFill>
              </a:rPr>
              <a:t>gebruik gezondheidszorg</a:t>
            </a:r>
          </a:p>
          <a:p>
            <a:endParaRPr lang="nl-BE" sz="3200" dirty="0">
              <a:solidFill>
                <a:schemeClr val="accent3"/>
              </a:solidFill>
            </a:endParaRPr>
          </a:p>
        </p:txBody>
      </p:sp>
    </p:spTree>
    <p:extLst>
      <p:ext uri="{BB962C8B-B14F-4D97-AF65-F5344CB8AC3E}">
        <p14:creationId xmlns:p14="http://schemas.microsoft.com/office/powerpoint/2010/main" val="238981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96" y="1"/>
            <a:ext cx="8784976" cy="714362"/>
          </a:xfrm>
        </p:spPr>
        <p:txBody>
          <a:bodyPr>
            <a:normAutofit fontScale="90000"/>
          </a:bodyPr>
          <a:lstStyle/>
          <a:p>
            <a:r>
              <a:rPr lang="nl-BE" dirty="0" smtClean="0"/>
              <a:t>2.2. De gezondheidsvaardigheden van de </a:t>
            </a:r>
            <a:r>
              <a:rPr lang="nl-BE" dirty="0"/>
              <a:t>B</a:t>
            </a:r>
            <a:r>
              <a:rPr lang="nl-BE" dirty="0" smtClean="0"/>
              <a:t>elgen</a:t>
            </a:r>
            <a:endParaRPr lang="nl-B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771550"/>
            <a:ext cx="8424936" cy="4232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oelichting met PIJL-OMHOOG 5"/>
          <p:cNvSpPr/>
          <p:nvPr/>
        </p:nvSpPr>
        <p:spPr>
          <a:xfrm>
            <a:off x="3131840" y="4011910"/>
            <a:ext cx="5544616" cy="936104"/>
          </a:xfrm>
          <a:prstGeom prst="up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nl-BE" sz="1600" dirty="0" smtClean="0"/>
              <a:t>Vier op de tien Belgen beschikken over te weinig gezondheidsvaardigheden om een gezond leven te leiden</a:t>
            </a:r>
            <a:r>
              <a:rPr lang="nl-BE" sz="1400" dirty="0" smtClean="0"/>
              <a:t>.</a:t>
            </a:r>
            <a:endParaRPr lang="nl-BE" sz="1400" dirty="0"/>
          </a:p>
        </p:txBody>
      </p:sp>
    </p:spTree>
    <p:extLst>
      <p:ext uri="{BB962C8B-B14F-4D97-AF65-F5344CB8AC3E}">
        <p14:creationId xmlns:p14="http://schemas.microsoft.com/office/powerpoint/2010/main" val="354707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35496" y="1"/>
            <a:ext cx="8784976" cy="714362"/>
          </a:xfrm>
        </p:spPr>
        <p:txBody>
          <a:bodyPr>
            <a:normAutofit fontScale="90000"/>
          </a:bodyPr>
          <a:lstStyle/>
          <a:p>
            <a:r>
              <a:rPr lang="nl-BE" dirty="0"/>
              <a:t>2</a:t>
            </a:r>
            <a:r>
              <a:rPr lang="nl-BE" dirty="0" smtClean="0"/>
              <a:t>.2. De gezondheidsvaardigheden van de </a:t>
            </a:r>
            <a:r>
              <a:rPr lang="nl-BE" dirty="0"/>
              <a:t>B</a:t>
            </a:r>
            <a:r>
              <a:rPr lang="nl-BE" dirty="0" smtClean="0"/>
              <a:t>elgen</a:t>
            </a:r>
            <a:endParaRPr lang="nl-BE"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74177"/>
            <a:ext cx="8856984" cy="4314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2880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9144000" cy="714362"/>
          </a:xfrm>
        </p:spPr>
        <p:txBody>
          <a:bodyPr>
            <a:normAutofit/>
          </a:bodyPr>
          <a:lstStyle/>
          <a:p>
            <a:r>
              <a:rPr lang="nl-BE" sz="2700" dirty="0"/>
              <a:t>2</a:t>
            </a:r>
            <a:r>
              <a:rPr lang="nl-BE" sz="2700" dirty="0" smtClean="0"/>
              <a:t>.2. </a:t>
            </a:r>
            <a:r>
              <a:rPr lang="nl-BE" sz="2700" dirty="0"/>
              <a:t>De gezondheidsvaardigheden van de Belgen</a:t>
            </a:r>
          </a:p>
        </p:txBody>
      </p:sp>
      <p:sp>
        <p:nvSpPr>
          <p:cNvPr id="3" name="Tijdelijke aanduiding voor inhoud 2"/>
          <p:cNvSpPr>
            <a:spLocks noGrp="1"/>
          </p:cNvSpPr>
          <p:nvPr>
            <p:ph idx="1"/>
          </p:nvPr>
        </p:nvSpPr>
        <p:spPr/>
        <p:txBody>
          <a:bodyPr/>
          <a:lstStyle/>
          <a:p>
            <a:r>
              <a:rPr lang="nl-BE" sz="2200" b="1" dirty="0">
                <a:solidFill>
                  <a:srgbClr val="81A220"/>
                </a:solidFill>
              </a:rPr>
              <a:t>H</a:t>
            </a:r>
            <a:r>
              <a:rPr lang="nl-BE" sz="2200" b="1" dirty="0" smtClean="0">
                <a:solidFill>
                  <a:srgbClr val="81A220"/>
                </a:solidFill>
              </a:rPr>
              <a:t>et aandeel personen met voldoende gezondheidsvaardigheden ligt </a:t>
            </a:r>
            <a:r>
              <a:rPr lang="nl-BE" sz="2200" b="1" u="sng" dirty="0" smtClean="0">
                <a:solidFill>
                  <a:srgbClr val="81A220"/>
                </a:solidFill>
              </a:rPr>
              <a:t>hoger</a:t>
            </a:r>
            <a:r>
              <a:rPr lang="nl-BE" sz="2200" b="1" dirty="0" smtClean="0">
                <a:solidFill>
                  <a:srgbClr val="81A220"/>
                </a:solidFill>
              </a:rPr>
              <a:t> bij:</a:t>
            </a:r>
          </a:p>
          <a:p>
            <a:pPr lvl="1"/>
            <a:r>
              <a:rPr lang="nl-BE" sz="2200" dirty="0"/>
              <a:t>h</a:t>
            </a:r>
            <a:r>
              <a:rPr lang="nl-BE" sz="2200" dirty="0" smtClean="0"/>
              <a:t>oger opgeleiden </a:t>
            </a:r>
          </a:p>
          <a:p>
            <a:pPr lvl="1"/>
            <a:r>
              <a:rPr lang="nl-BE" sz="2200" dirty="0" smtClean="0"/>
              <a:t>vrouwen  </a:t>
            </a:r>
          </a:p>
          <a:p>
            <a:pPr lvl="1"/>
            <a:r>
              <a:rPr lang="nl-BE" sz="2200" dirty="0" smtClean="0"/>
              <a:t>in de leeftijdsgroep 25 jaar tot 74 jaar  </a:t>
            </a:r>
          </a:p>
          <a:p>
            <a:pPr lvl="1"/>
            <a:r>
              <a:rPr lang="nl-BE" sz="2200" dirty="0" smtClean="0"/>
              <a:t>inwoners uit Vlaanderen </a:t>
            </a:r>
          </a:p>
          <a:p>
            <a:pPr lvl="1"/>
            <a:endParaRPr lang="nl-BE" dirty="0"/>
          </a:p>
        </p:txBody>
      </p:sp>
    </p:spTree>
    <p:extLst>
      <p:ext uri="{BB962C8B-B14F-4D97-AF65-F5344CB8AC3E}">
        <p14:creationId xmlns:p14="http://schemas.microsoft.com/office/powerpoint/2010/main" val="3047328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211710"/>
            <a:ext cx="8535892" cy="1800200"/>
          </a:xfrm>
        </p:spPr>
        <p:txBody>
          <a:bodyPr/>
          <a:lstStyle/>
          <a:p>
            <a:r>
              <a:rPr lang="nl-BE" sz="3200" dirty="0" smtClean="0">
                <a:solidFill>
                  <a:schemeClr val="accent3"/>
                </a:solidFill>
              </a:rPr>
              <a:t>2. Onderzoek CM-UCL-KUL 2014</a:t>
            </a:r>
          </a:p>
          <a:p>
            <a:pPr marL="400050" lvl="1"/>
            <a:r>
              <a:rPr lang="nl-BE" sz="2400" dirty="0" smtClean="0">
                <a:solidFill>
                  <a:schemeClr val="bg1">
                    <a:lumMod val="75000"/>
                  </a:schemeClr>
                </a:solidFill>
              </a:rPr>
              <a:t>2.1</a:t>
            </a:r>
            <a:r>
              <a:rPr lang="nl-BE" sz="2400" dirty="0">
                <a:solidFill>
                  <a:schemeClr val="bg1">
                    <a:lumMod val="75000"/>
                  </a:schemeClr>
                </a:solidFill>
              </a:rPr>
              <a:t>. Methode &amp; doelstelling</a:t>
            </a:r>
          </a:p>
          <a:p>
            <a:pPr marL="400050" lvl="1"/>
            <a:r>
              <a:rPr lang="nl-BE" sz="2400" dirty="0" smtClean="0">
                <a:solidFill>
                  <a:schemeClr val="bg1">
                    <a:lumMod val="75000"/>
                  </a:schemeClr>
                </a:solidFill>
              </a:rPr>
              <a:t>2.2. </a:t>
            </a:r>
            <a:r>
              <a:rPr lang="nl-BE" sz="2400" dirty="0">
                <a:solidFill>
                  <a:schemeClr val="bg1">
                    <a:lumMod val="75000"/>
                  </a:schemeClr>
                </a:solidFill>
              </a:rPr>
              <a:t>De gezondheidsvaardigheden van de Belgen</a:t>
            </a:r>
          </a:p>
          <a:p>
            <a:pPr marL="400050" lvl="1"/>
            <a:r>
              <a:rPr lang="nl-BE" sz="2400" b="1" dirty="0" smtClean="0">
                <a:solidFill>
                  <a:srgbClr val="898989"/>
                </a:solidFill>
              </a:rPr>
              <a:t>2.3. </a:t>
            </a:r>
            <a:r>
              <a:rPr lang="nl-BE" sz="2400" b="1" dirty="0">
                <a:solidFill>
                  <a:srgbClr val="898989"/>
                </a:solidFill>
              </a:rPr>
              <a:t>Het mediërende effect </a:t>
            </a:r>
            <a:r>
              <a:rPr lang="nl-BE" sz="2400" b="1" dirty="0" smtClean="0">
                <a:solidFill>
                  <a:srgbClr val="898989"/>
                </a:solidFill>
              </a:rPr>
              <a:t>op gezondheidsgedrag</a:t>
            </a:r>
          </a:p>
          <a:p>
            <a:pPr marL="400050" lvl="1"/>
            <a:r>
              <a:rPr lang="nl-BE" sz="2400" dirty="0" smtClean="0">
                <a:solidFill>
                  <a:schemeClr val="bg1">
                    <a:lumMod val="75000"/>
                  </a:schemeClr>
                </a:solidFill>
              </a:rPr>
              <a:t>2.4. </a:t>
            </a:r>
            <a:r>
              <a:rPr lang="nl-BE" sz="2400" dirty="0">
                <a:solidFill>
                  <a:schemeClr val="bg1">
                    <a:lumMod val="75000"/>
                  </a:schemeClr>
                </a:solidFill>
              </a:rPr>
              <a:t>Invloed </a:t>
            </a:r>
            <a:r>
              <a:rPr lang="nl-BE" sz="2400" dirty="0" smtClean="0">
                <a:solidFill>
                  <a:schemeClr val="bg1">
                    <a:lumMod val="75000"/>
                  </a:schemeClr>
                </a:solidFill>
              </a:rPr>
              <a:t>op </a:t>
            </a:r>
            <a:r>
              <a:rPr lang="nl-BE" sz="2400" dirty="0">
                <a:solidFill>
                  <a:schemeClr val="bg1">
                    <a:lumMod val="75000"/>
                  </a:schemeClr>
                </a:solidFill>
              </a:rPr>
              <a:t>gebruik gezondheidszorg</a:t>
            </a:r>
          </a:p>
          <a:p>
            <a:endParaRPr lang="nl-BE" sz="3200" dirty="0">
              <a:solidFill>
                <a:schemeClr val="accent3"/>
              </a:solidFill>
            </a:endParaRPr>
          </a:p>
        </p:txBody>
      </p:sp>
    </p:spTree>
    <p:extLst>
      <p:ext uri="{BB962C8B-B14F-4D97-AF65-F5344CB8AC3E}">
        <p14:creationId xmlns:p14="http://schemas.microsoft.com/office/powerpoint/2010/main" val="2867150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512" y="1"/>
            <a:ext cx="9361040" cy="714362"/>
          </a:xfrm>
        </p:spPr>
        <p:txBody>
          <a:bodyPr>
            <a:normAutofit/>
          </a:bodyPr>
          <a:lstStyle/>
          <a:p>
            <a:r>
              <a:rPr lang="nl-BE" sz="2300" dirty="0" smtClean="0"/>
              <a:t>2.3</a:t>
            </a:r>
            <a:r>
              <a:rPr lang="nl-BE" sz="2300" dirty="0"/>
              <a:t>. </a:t>
            </a:r>
            <a:r>
              <a:rPr lang="nl-BE" sz="2300" dirty="0" smtClean="0"/>
              <a:t>Het mediërend effect van gezondheidsvaardigheden</a:t>
            </a:r>
            <a:endParaRPr lang="nl-BE" sz="2300" dirty="0"/>
          </a:p>
        </p:txBody>
      </p:sp>
      <p:sp>
        <p:nvSpPr>
          <p:cNvPr id="3" name="Tijdelijke aanduiding voor inhoud 2"/>
          <p:cNvSpPr>
            <a:spLocks noGrp="1"/>
          </p:cNvSpPr>
          <p:nvPr>
            <p:ph idx="1"/>
          </p:nvPr>
        </p:nvSpPr>
        <p:spPr/>
        <p:txBody>
          <a:bodyPr>
            <a:normAutofit/>
          </a:bodyPr>
          <a:lstStyle/>
          <a:p>
            <a:r>
              <a:rPr lang="nl-BE" sz="2200" dirty="0" smtClean="0"/>
              <a:t>Een laag opleidingsniveau hangt samen met een ongezonde levensstijl (</a:t>
            </a:r>
            <a:r>
              <a:rPr lang="nl-BE" sz="2200" dirty="0" err="1" smtClean="0"/>
              <a:t>vb</a:t>
            </a:r>
            <a:r>
              <a:rPr lang="nl-BE" sz="2200" dirty="0" smtClean="0"/>
              <a:t>: ongezonde voeding, roken, …).</a:t>
            </a:r>
          </a:p>
          <a:p>
            <a:r>
              <a:rPr lang="nl-BE" sz="2200" dirty="0" smtClean="0"/>
              <a:t>Maar … gezondheidsvaardigheden hebben een positief effect op gezondheidsgedrag.</a:t>
            </a:r>
          </a:p>
          <a:p>
            <a:pPr marL="0" indent="0">
              <a:buNone/>
            </a:pPr>
            <a:endParaRPr lang="nl-BE" sz="2200" dirty="0" smtClean="0"/>
          </a:p>
          <a:p>
            <a:pPr marL="0" indent="0">
              <a:buNone/>
            </a:pPr>
            <a:r>
              <a:rPr lang="nl-BE" sz="2200" b="1" dirty="0" smtClean="0">
                <a:solidFill>
                  <a:schemeClr val="accent3"/>
                </a:solidFill>
                <a:sym typeface="Wingdings" panose="05000000000000000000" pitchFamily="2" charset="2"/>
              </a:rPr>
              <a:t> Onderzoeksvraag: k</a:t>
            </a:r>
            <a:r>
              <a:rPr lang="nl-BE" sz="2200" b="1" dirty="0" smtClean="0">
                <a:solidFill>
                  <a:schemeClr val="accent3"/>
                </a:solidFill>
              </a:rPr>
              <a:t>unnen voldoende hoge gezondheidsvaardigheden het negatief effect van opleiding op gezondheidsgedrag afzwakken?</a:t>
            </a:r>
            <a:endParaRPr lang="nl-BE" sz="2200" b="1" dirty="0">
              <a:solidFill>
                <a:schemeClr val="accent3"/>
              </a:solidFill>
            </a:endParaRPr>
          </a:p>
        </p:txBody>
      </p:sp>
    </p:spTree>
    <p:extLst>
      <p:ext uri="{BB962C8B-B14F-4D97-AF65-F5344CB8AC3E}">
        <p14:creationId xmlns:p14="http://schemas.microsoft.com/office/powerpoint/2010/main" val="4109372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Inhoud</a:t>
            </a:r>
            <a:endParaRPr lang="nl-BE" dirty="0"/>
          </a:p>
        </p:txBody>
      </p:sp>
      <p:sp>
        <p:nvSpPr>
          <p:cNvPr id="3" name="Tijdelijke aanduiding voor inhoud 2"/>
          <p:cNvSpPr>
            <a:spLocks noGrp="1"/>
          </p:cNvSpPr>
          <p:nvPr>
            <p:ph idx="1"/>
          </p:nvPr>
        </p:nvSpPr>
        <p:spPr>
          <a:xfrm>
            <a:off x="539750" y="897564"/>
            <a:ext cx="8229600" cy="4050450"/>
          </a:xfrm>
        </p:spPr>
        <p:txBody>
          <a:bodyPr>
            <a:normAutofit fontScale="92500" lnSpcReduction="10000"/>
          </a:bodyPr>
          <a:lstStyle/>
          <a:p>
            <a:pPr marL="0" indent="0">
              <a:buNone/>
            </a:pPr>
            <a:r>
              <a:rPr lang="nl-BE" sz="2400" b="1" dirty="0" smtClean="0">
                <a:solidFill>
                  <a:schemeClr val="accent3"/>
                </a:solidFill>
              </a:rPr>
              <a:t>1. Wat zijn gezondheidsvaardigheden?</a:t>
            </a:r>
          </a:p>
          <a:p>
            <a:pPr marL="0" indent="0">
              <a:buNone/>
            </a:pPr>
            <a:r>
              <a:rPr lang="nl-BE" sz="2400" b="1" dirty="0" smtClean="0">
                <a:solidFill>
                  <a:schemeClr val="accent3"/>
                </a:solidFill>
              </a:rPr>
              <a:t>2. Onderzoek CM – UCL – KUL 2014</a:t>
            </a:r>
          </a:p>
          <a:p>
            <a:pPr marL="400050" lvl="1" indent="0">
              <a:buNone/>
            </a:pPr>
            <a:r>
              <a:rPr lang="nl-BE" sz="2200" dirty="0" smtClean="0"/>
              <a:t>2.1. Methode &amp; doelstelling</a:t>
            </a:r>
          </a:p>
          <a:p>
            <a:pPr marL="400050" lvl="1" indent="0">
              <a:buNone/>
            </a:pPr>
            <a:r>
              <a:rPr lang="nl-BE" sz="2200" dirty="0" smtClean="0"/>
              <a:t>2.2. De gezondheidsvaardigheden van de Belgen</a:t>
            </a:r>
          </a:p>
          <a:p>
            <a:pPr marL="400050" lvl="1" indent="0">
              <a:buNone/>
            </a:pPr>
            <a:r>
              <a:rPr lang="nl-BE" sz="2200" dirty="0" smtClean="0"/>
              <a:t>2.3. Het mediërende effect van gezondheidsvaardigheden</a:t>
            </a:r>
          </a:p>
          <a:p>
            <a:pPr marL="400050" lvl="1" indent="0">
              <a:buNone/>
            </a:pPr>
            <a:r>
              <a:rPr lang="nl-BE" sz="2200" dirty="0" smtClean="0"/>
              <a:t>2.4. Invloed op gebruik gezondheidszorg</a:t>
            </a:r>
            <a:endParaRPr lang="nl-BE" sz="2200" dirty="0"/>
          </a:p>
          <a:p>
            <a:pPr marL="0" indent="0">
              <a:buNone/>
            </a:pPr>
            <a:r>
              <a:rPr lang="nl-BE" sz="2400" b="1" dirty="0">
                <a:solidFill>
                  <a:schemeClr val="accent3"/>
                </a:solidFill>
              </a:rPr>
              <a:t>3</a:t>
            </a:r>
            <a:r>
              <a:rPr lang="nl-BE" sz="2400" b="1" dirty="0" smtClean="0">
                <a:solidFill>
                  <a:schemeClr val="accent3"/>
                </a:solidFill>
              </a:rPr>
              <a:t>. Onderzoek CM – UCL 2016</a:t>
            </a:r>
          </a:p>
          <a:p>
            <a:pPr marL="400050" lvl="1" indent="0">
              <a:buNone/>
            </a:pPr>
            <a:r>
              <a:rPr lang="nl-BE" sz="2200" dirty="0" smtClean="0"/>
              <a:t>3.1. </a:t>
            </a:r>
            <a:r>
              <a:rPr lang="nl-BE" sz="2200" dirty="0"/>
              <a:t>Methode &amp; doelstelling</a:t>
            </a:r>
            <a:endParaRPr lang="nl-BE" sz="2200" dirty="0" smtClean="0"/>
          </a:p>
          <a:p>
            <a:pPr marL="400050" lvl="1" indent="0">
              <a:buNone/>
            </a:pPr>
            <a:r>
              <a:rPr lang="nl-BE" sz="2200" dirty="0" smtClean="0"/>
              <a:t>3.2. Gezondheidsvaardigheden van de Belgen</a:t>
            </a:r>
          </a:p>
          <a:p>
            <a:pPr marL="400050" lvl="1" indent="0">
              <a:buNone/>
            </a:pPr>
            <a:r>
              <a:rPr lang="nl-BE" sz="2200" dirty="0" smtClean="0"/>
              <a:t>3.3. Gebruik informatiebronnen</a:t>
            </a:r>
          </a:p>
          <a:p>
            <a:pPr marL="0" indent="0">
              <a:buNone/>
            </a:pPr>
            <a:r>
              <a:rPr lang="nl-BE" sz="2400" b="1" dirty="0">
                <a:solidFill>
                  <a:schemeClr val="accent3"/>
                </a:solidFill>
              </a:rPr>
              <a:t>4</a:t>
            </a:r>
            <a:r>
              <a:rPr lang="nl-BE" sz="2400" b="1" dirty="0" smtClean="0">
                <a:solidFill>
                  <a:schemeClr val="accent3"/>
                </a:solidFill>
              </a:rPr>
              <a:t>. Samenvatting </a:t>
            </a:r>
            <a:endParaRPr lang="nl-BE" sz="2400" b="1" dirty="0">
              <a:solidFill>
                <a:schemeClr val="accent3"/>
              </a:solidFill>
            </a:endParaRPr>
          </a:p>
        </p:txBody>
      </p:sp>
    </p:spTree>
    <p:extLst>
      <p:ext uri="{BB962C8B-B14F-4D97-AF65-F5344CB8AC3E}">
        <p14:creationId xmlns:p14="http://schemas.microsoft.com/office/powerpoint/2010/main" val="1111429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8604448" cy="714362"/>
          </a:xfrm>
        </p:spPr>
        <p:txBody>
          <a:bodyPr>
            <a:normAutofit/>
          </a:bodyPr>
          <a:lstStyle/>
          <a:p>
            <a:r>
              <a:rPr lang="nl-BE" sz="2200" dirty="0"/>
              <a:t>2.3. Het mediërend effect van gezondheidsvaardigheden</a:t>
            </a:r>
          </a:p>
        </p:txBody>
      </p:sp>
      <p:sp>
        <p:nvSpPr>
          <p:cNvPr id="4" name="Rechthoek 3"/>
          <p:cNvSpPr/>
          <p:nvPr/>
        </p:nvSpPr>
        <p:spPr>
          <a:xfrm>
            <a:off x="1331640" y="1419622"/>
            <a:ext cx="2232248" cy="100811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nl-BE" b="1" dirty="0" smtClean="0"/>
              <a:t>Opleidingsniveau</a:t>
            </a:r>
            <a:endParaRPr lang="nl-BE" b="1" dirty="0"/>
          </a:p>
        </p:txBody>
      </p:sp>
      <p:sp>
        <p:nvSpPr>
          <p:cNvPr id="5" name="Rechthoek 4"/>
          <p:cNvSpPr/>
          <p:nvPr/>
        </p:nvSpPr>
        <p:spPr>
          <a:xfrm>
            <a:off x="2767505" y="3723878"/>
            <a:ext cx="3172647" cy="100811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nl-BE" b="1" dirty="0" smtClean="0"/>
              <a:t>Gezondheidsvaardigheden</a:t>
            </a:r>
            <a:endParaRPr lang="nl-BE" b="1" dirty="0"/>
          </a:p>
        </p:txBody>
      </p:sp>
      <p:sp>
        <p:nvSpPr>
          <p:cNvPr id="6" name="Rechthoek 5"/>
          <p:cNvSpPr/>
          <p:nvPr/>
        </p:nvSpPr>
        <p:spPr>
          <a:xfrm>
            <a:off x="4769254" y="1419622"/>
            <a:ext cx="3456384" cy="111612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marL="285750" indent="-285750">
              <a:buFontTx/>
              <a:buChar char="-"/>
            </a:pPr>
            <a:r>
              <a:rPr lang="nl-BE" b="1" dirty="0" smtClean="0"/>
              <a:t>Gezonde voeding</a:t>
            </a:r>
          </a:p>
          <a:p>
            <a:pPr marL="285750" indent="-285750">
              <a:buFontTx/>
              <a:buChar char="-"/>
            </a:pPr>
            <a:r>
              <a:rPr lang="nl-BE" b="1" dirty="0" smtClean="0"/>
              <a:t>Beweging</a:t>
            </a:r>
          </a:p>
          <a:p>
            <a:pPr marL="285750" indent="-285750">
              <a:buFontTx/>
              <a:buChar char="-"/>
            </a:pPr>
            <a:r>
              <a:rPr lang="nl-BE" b="1" dirty="0" smtClean="0"/>
              <a:t>Gebruik medicatie</a:t>
            </a:r>
          </a:p>
        </p:txBody>
      </p:sp>
      <p:sp>
        <p:nvSpPr>
          <p:cNvPr id="7" name="PIJL-RECHTS 6"/>
          <p:cNvSpPr/>
          <p:nvPr/>
        </p:nvSpPr>
        <p:spPr>
          <a:xfrm rot="5400000">
            <a:off x="2611971" y="3003799"/>
            <a:ext cx="864098"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BE"/>
          </a:p>
        </p:txBody>
      </p:sp>
      <p:sp>
        <p:nvSpPr>
          <p:cNvPr id="8" name="PIJL-RECHTS 7"/>
          <p:cNvSpPr/>
          <p:nvPr/>
        </p:nvSpPr>
        <p:spPr>
          <a:xfrm rot="16200000">
            <a:off x="4878765" y="2985066"/>
            <a:ext cx="682617" cy="28803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BE"/>
          </a:p>
        </p:txBody>
      </p:sp>
      <p:sp>
        <p:nvSpPr>
          <p:cNvPr id="9" name="PIJL-RECHTS 8"/>
          <p:cNvSpPr/>
          <p:nvPr/>
        </p:nvSpPr>
        <p:spPr>
          <a:xfrm>
            <a:off x="3782833" y="1923678"/>
            <a:ext cx="789167"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BE"/>
          </a:p>
        </p:txBody>
      </p:sp>
      <p:sp>
        <p:nvSpPr>
          <p:cNvPr id="3" name="Rechthoekige toelichting 2"/>
          <p:cNvSpPr/>
          <p:nvPr/>
        </p:nvSpPr>
        <p:spPr>
          <a:xfrm>
            <a:off x="6372200" y="3651870"/>
            <a:ext cx="2160240" cy="720080"/>
          </a:xfrm>
          <a:prstGeom prst="wedgeRectCallout">
            <a:avLst>
              <a:gd name="adj1" fmla="val -66966"/>
              <a:gd name="adj2" fmla="val 796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Significant mediërend effect</a:t>
            </a:r>
            <a:endParaRPr lang="nl-BE" dirty="0"/>
          </a:p>
        </p:txBody>
      </p:sp>
    </p:spTree>
    <p:extLst>
      <p:ext uri="{BB962C8B-B14F-4D97-AF65-F5344CB8AC3E}">
        <p14:creationId xmlns:p14="http://schemas.microsoft.com/office/powerpoint/2010/main" val="423348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9"/>
                                        </p:tgtEl>
                                        <p:attrNameLst>
                                          <p:attrName>style.color</p:attrName>
                                        </p:attrNameLst>
                                      </p:cBhvr>
                                      <p:by>
                                        <p:hsl h="0" s="12549" l="25098"/>
                                      </p:by>
                                    </p:animClr>
                                    <p:animClr clrSpc="hsl" dir="cw">
                                      <p:cBhvr>
                                        <p:cTn id="7" dur="500" fill="hold"/>
                                        <p:tgtEl>
                                          <p:spTgt spid="9"/>
                                        </p:tgtEl>
                                        <p:attrNameLst>
                                          <p:attrName>fillcolor</p:attrName>
                                        </p:attrNameLst>
                                      </p:cBhvr>
                                      <p:by>
                                        <p:hsl h="0" s="12549" l="25098"/>
                                      </p:by>
                                    </p:animClr>
                                    <p:animClr clrSpc="hsl" dir="cw">
                                      <p:cBhvr>
                                        <p:cTn id="8" dur="500" fill="hold"/>
                                        <p:tgtEl>
                                          <p:spTgt spid="9"/>
                                        </p:tgtEl>
                                        <p:attrNameLst>
                                          <p:attrName>stroke.color</p:attrName>
                                        </p:attrNameLst>
                                      </p:cBhvr>
                                      <p:by>
                                        <p:hsl h="0" s="12549" l="25098"/>
                                      </p:by>
                                    </p:animClr>
                                    <p:set>
                                      <p:cBhvr>
                                        <p:cTn id="9" dur="500" fill="hold"/>
                                        <p:tgtEl>
                                          <p:spTgt spid="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211710"/>
            <a:ext cx="8535892" cy="1800200"/>
          </a:xfrm>
        </p:spPr>
        <p:txBody>
          <a:bodyPr/>
          <a:lstStyle/>
          <a:p>
            <a:r>
              <a:rPr lang="nl-BE" sz="3200" dirty="0" smtClean="0">
                <a:solidFill>
                  <a:schemeClr val="accent3"/>
                </a:solidFill>
              </a:rPr>
              <a:t>2. Onderzoek CM-UCL-KUL 2014</a:t>
            </a:r>
          </a:p>
          <a:p>
            <a:pPr marL="400050" lvl="1"/>
            <a:r>
              <a:rPr lang="nl-BE" sz="2400" dirty="0" smtClean="0">
                <a:solidFill>
                  <a:schemeClr val="bg1">
                    <a:lumMod val="75000"/>
                  </a:schemeClr>
                </a:solidFill>
              </a:rPr>
              <a:t>2.1</a:t>
            </a:r>
            <a:r>
              <a:rPr lang="nl-BE" sz="2400" dirty="0">
                <a:solidFill>
                  <a:schemeClr val="bg1">
                    <a:lumMod val="75000"/>
                  </a:schemeClr>
                </a:solidFill>
              </a:rPr>
              <a:t>. Methode &amp; doelstelling</a:t>
            </a:r>
          </a:p>
          <a:p>
            <a:pPr marL="400050" lvl="1"/>
            <a:r>
              <a:rPr lang="nl-BE" sz="2400" dirty="0" smtClean="0">
                <a:solidFill>
                  <a:schemeClr val="bg1">
                    <a:lumMod val="75000"/>
                  </a:schemeClr>
                </a:solidFill>
              </a:rPr>
              <a:t>2.2. </a:t>
            </a:r>
            <a:r>
              <a:rPr lang="nl-BE" sz="2400" dirty="0">
                <a:solidFill>
                  <a:schemeClr val="bg1">
                    <a:lumMod val="75000"/>
                  </a:schemeClr>
                </a:solidFill>
              </a:rPr>
              <a:t>De gezondheidsvaardigheden van de Belgen</a:t>
            </a:r>
          </a:p>
          <a:p>
            <a:pPr marL="400050" lvl="1"/>
            <a:r>
              <a:rPr lang="nl-BE" sz="2400" dirty="0" smtClean="0">
                <a:solidFill>
                  <a:schemeClr val="bg1">
                    <a:lumMod val="75000"/>
                  </a:schemeClr>
                </a:solidFill>
              </a:rPr>
              <a:t>2.3. </a:t>
            </a:r>
            <a:r>
              <a:rPr lang="nl-BE" sz="2400" dirty="0">
                <a:solidFill>
                  <a:schemeClr val="bg1">
                    <a:lumMod val="75000"/>
                  </a:schemeClr>
                </a:solidFill>
              </a:rPr>
              <a:t>Het mediërende effect </a:t>
            </a:r>
            <a:r>
              <a:rPr lang="nl-BE" sz="2400" dirty="0" smtClean="0">
                <a:solidFill>
                  <a:schemeClr val="bg1">
                    <a:lumMod val="75000"/>
                  </a:schemeClr>
                </a:solidFill>
              </a:rPr>
              <a:t>op gezondheidsgedrag</a:t>
            </a:r>
          </a:p>
          <a:p>
            <a:pPr marL="400050" lvl="1"/>
            <a:r>
              <a:rPr lang="nl-BE" sz="2400" b="1" dirty="0" smtClean="0">
                <a:solidFill>
                  <a:srgbClr val="898989"/>
                </a:solidFill>
              </a:rPr>
              <a:t>2.4. </a:t>
            </a:r>
            <a:r>
              <a:rPr lang="nl-BE" sz="2400" b="1" dirty="0">
                <a:solidFill>
                  <a:srgbClr val="898989"/>
                </a:solidFill>
              </a:rPr>
              <a:t>Invloed </a:t>
            </a:r>
            <a:r>
              <a:rPr lang="nl-BE" sz="2400" b="1" dirty="0" smtClean="0">
                <a:solidFill>
                  <a:srgbClr val="898989"/>
                </a:solidFill>
              </a:rPr>
              <a:t>op </a:t>
            </a:r>
            <a:r>
              <a:rPr lang="nl-BE" sz="2400" b="1" dirty="0">
                <a:solidFill>
                  <a:srgbClr val="898989"/>
                </a:solidFill>
              </a:rPr>
              <a:t>gebruik gezondheidszorg</a:t>
            </a:r>
          </a:p>
          <a:p>
            <a:endParaRPr lang="nl-BE" sz="3200" dirty="0">
              <a:solidFill>
                <a:schemeClr val="accent3"/>
              </a:solidFill>
            </a:endParaRPr>
          </a:p>
        </p:txBody>
      </p:sp>
    </p:spTree>
    <p:extLst>
      <p:ext uri="{BB962C8B-B14F-4D97-AF65-F5344CB8AC3E}">
        <p14:creationId xmlns:p14="http://schemas.microsoft.com/office/powerpoint/2010/main" val="3837125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lnSpcReduction="20000"/>
          </a:bodyPr>
          <a:lstStyle/>
          <a:p>
            <a:pPr marL="0" indent="0">
              <a:buNone/>
            </a:pPr>
            <a:r>
              <a:rPr lang="nl-BE" sz="2400" b="1" dirty="0" smtClean="0">
                <a:solidFill>
                  <a:srgbClr val="81A220"/>
                </a:solidFill>
              </a:rPr>
              <a:t>Zijn lage gezondheidsvaardigheden (GV) gelinkt </a:t>
            </a:r>
            <a:r>
              <a:rPr lang="nl-BE" sz="2400" b="1" dirty="0">
                <a:solidFill>
                  <a:srgbClr val="81A220"/>
                </a:solidFill>
              </a:rPr>
              <a:t>aan een groter gebruik van gezondheidzorg en hogere kosten voor gezondheidszorg?</a:t>
            </a:r>
          </a:p>
          <a:p>
            <a:r>
              <a:rPr lang="nl-BE" sz="2400" dirty="0" smtClean="0"/>
              <a:t>Gebaseerd op objectieve data (vanuit terugbetalingsdata) en niet op basis van zelfrapportage</a:t>
            </a:r>
          </a:p>
          <a:p>
            <a:r>
              <a:rPr lang="nl-BE" sz="2400" dirty="0"/>
              <a:t>b</a:t>
            </a:r>
            <a:r>
              <a:rPr lang="nl-BE" sz="2400" dirty="0" smtClean="0"/>
              <a:t>innen België</a:t>
            </a:r>
          </a:p>
          <a:p>
            <a:r>
              <a:rPr lang="nl-BE" sz="2400" dirty="0"/>
              <a:t>o</a:t>
            </a:r>
            <a:r>
              <a:rPr lang="nl-BE" sz="2400" dirty="0" smtClean="0"/>
              <a:t>ver een lange periode (10 jaar)</a:t>
            </a:r>
          </a:p>
          <a:p>
            <a:r>
              <a:rPr lang="nl-BE" sz="2400" dirty="0"/>
              <a:t>Groep met beperkte </a:t>
            </a:r>
            <a:r>
              <a:rPr lang="nl-BE" sz="2400" dirty="0" smtClean="0"/>
              <a:t>GV en </a:t>
            </a:r>
            <a:r>
              <a:rPr lang="nl-BE" sz="2400" dirty="0"/>
              <a:t>groep met onvoldoende </a:t>
            </a:r>
            <a:r>
              <a:rPr lang="nl-BE" sz="2400" dirty="0" smtClean="0"/>
              <a:t>GV </a:t>
            </a:r>
            <a:r>
              <a:rPr lang="nl-BE" sz="2400" dirty="0"/>
              <a:t>tegenover </a:t>
            </a:r>
            <a:r>
              <a:rPr lang="nl-BE" sz="2400" dirty="0" smtClean="0"/>
              <a:t>referentiegroep </a:t>
            </a:r>
            <a:r>
              <a:rPr lang="nl-BE" sz="2400" dirty="0"/>
              <a:t>met voldoende </a:t>
            </a:r>
            <a:r>
              <a:rPr lang="nl-BE" sz="2400" dirty="0" smtClean="0"/>
              <a:t>GV</a:t>
            </a:r>
          </a:p>
          <a:p>
            <a:r>
              <a:rPr lang="nl-BE" sz="2400" dirty="0" smtClean="0"/>
              <a:t>gecorrigeerd voor persoonlijke gegevens (leeftijd, geslacht, opleidingsniveau, BMI) en gezondheidsgedrag </a:t>
            </a:r>
          </a:p>
          <a:p>
            <a:endParaRPr lang="nl-BE" dirty="0" smtClean="0"/>
          </a:p>
        </p:txBody>
      </p:sp>
      <p:sp>
        <p:nvSpPr>
          <p:cNvPr id="4" name="Titel 1"/>
          <p:cNvSpPr>
            <a:spLocks noGrp="1"/>
          </p:cNvSpPr>
          <p:nvPr>
            <p:ph type="title"/>
          </p:nvPr>
        </p:nvSpPr>
        <p:spPr>
          <a:xfrm>
            <a:off x="0" y="1"/>
            <a:ext cx="7884368" cy="714362"/>
          </a:xfrm>
        </p:spPr>
        <p:txBody>
          <a:bodyPr>
            <a:noAutofit/>
          </a:bodyPr>
          <a:lstStyle/>
          <a:p>
            <a:r>
              <a:rPr lang="nl-BE" sz="2400" dirty="0"/>
              <a:t>2</a:t>
            </a:r>
            <a:r>
              <a:rPr lang="nl-BE" sz="2400" dirty="0" smtClean="0"/>
              <a:t>.4. Invloed op gebruik van gezondheidszorg</a:t>
            </a:r>
            <a:endParaRPr lang="nl-BE" sz="2400" dirty="0"/>
          </a:p>
        </p:txBody>
      </p:sp>
    </p:spTree>
    <p:extLst>
      <p:ext uri="{BB962C8B-B14F-4D97-AF65-F5344CB8AC3E}">
        <p14:creationId xmlns:p14="http://schemas.microsoft.com/office/powerpoint/2010/main" val="3168863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sz="2200" dirty="0" smtClean="0">
                <a:solidFill>
                  <a:srgbClr val="81A220"/>
                </a:solidFill>
              </a:rPr>
              <a:t>Personen met lagere gezondheidsvaardigheden maken meer gebruik van bepaalde gezondheidszorg:</a:t>
            </a:r>
          </a:p>
          <a:p>
            <a:pPr lvl="1"/>
            <a:r>
              <a:rPr lang="nl-BE" sz="2200" dirty="0"/>
              <a:t>o</a:t>
            </a:r>
            <a:r>
              <a:rPr lang="nl-BE" sz="2200" dirty="0" smtClean="0"/>
              <a:t>pname in algemeen ziekenhuis en dagziekenhuis,</a:t>
            </a:r>
          </a:p>
          <a:p>
            <a:pPr lvl="1"/>
            <a:r>
              <a:rPr lang="nl-BE" sz="2200" dirty="0"/>
              <a:t>h</a:t>
            </a:r>
            <a:r>
              <a:rPr lang="nl-BE" sz="2200" dirty="0" smtClean="0"/>
              <a:t>uisbezoek van huisarts,</a:t>
            </a:r>
          </a:p>
          <a:p>
            <a:pPr lvl="1"/>
            <a:r>
              <a:rPr lang="nl-BE" sz="2200" dirty="0"/>
              <a:t>c</a:t>
            </a:r>
            <a:r>
              <a:rPr lang="nl-BE" sz="2200" dirty="0" smtClean="0"/>
              <a:t>onsultaties bij psychiater,</a:t>
            </a:r>
          </a:p>
          <a:p>
            <a:pPr lvl="1"/>
            <a:r>
              <a:rPr lang="nl-BE" sz="2200" dirty="0"/>
              <a:t>v</a:t>
            </a:r>
            <a:r>
              <a:rPr lang="nl-BE" sz="2200" dirty="0" smtClean="0"/>
              <a:t>ervoer met ziekenwagen.</a:t>
            </a:r>
          </a:p>
          <a:p>
            <a:r>
              <a:rPr lang="nl-BE" sz="2200" dirty="0" smtClean="0">
                <a:solidFill>
                  <a:srgbClr val="81A220"/>
                </a:solidFill>
              </a:rPr>
              <a:t>Ze hebben eveneens hogere kosten gerelateerd aan het hogere gebruik van deze gezondheidszorg</a:t>
            </a:r>
            <a:endParaRPr lang="nl-BE" sz="2200" dirty="0">
              <a:solidFill>
                <a:srgbClr val="81A220"/>
              </a:solidFill>
            </a:endParaRPr>
          </a:p>
        </p:txBody>
      </p:sp>
      <p:sp>
        <p:nvSpPr>
          <p:cNvPr id="4" name="Titel 1"/>
          <p:cNvSpPr>
            <a:spLocks noGrp="1"/>
          </p:cNvSpPr>
          <p:nvPr>
            <p:ph type="title"/>
          </p:nvPr>
        </p:nvSpPr>
        <p:spPr>
          <a:xfrm>
            <a:off x="0" y="1"/>
            <a:ext cx="7884368" cy="714362"/>
          </a:xfrm>
        </p:spPr>
        <p:txBody>
          <a:bodyPr>
            <a:noAutofit/>
          </a:bodyPr>
          <a:lstStyle/>
          <a:p>
            <a:r>
              <a:rPr lang="nl-BE" sz="2400" dirty="0">
                <a:solidFill>
                  <a:prstClr val="white"/>
                </a:solidFill>
              </a:rPr>
              <a:t>2.4. Invloed op gebruik van gezondheidszorg</a:t>
            </a:r>
            <a:endParaRPr lang="nl-BE" sz="2200" dirty="0"/>
          </a:p>
        </p:txBody>
      </p:sp>
    </p:spTree>
    <p:extLst>
      <p:ext uri="{BB962C8B-B14F-4D97-AF65-F5344CB8AC3E}">
        <p14:creationId xmlns:p14="http://schemas.microsoft.com/office/powerpoint/2010/main" val="3553746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sz="2400" dirty="0" smtClean="0"/>
              <a:t>Hospitalisatie komt meer voor bij lage gezondheidsvaardigheden.</a:t>
            </a:r>
          </a:p>
          <a:p>
            <a:pPr marL="0" indent="0">
              <a:buNone/>
            </a:pPr>
            <a:endParaRPr lang="nl-BE" sz="2400" dirty="0" smtClean="0"/>
          </a:p>
          <a:p>
            <a:r>
              <a:rPr lang="nl-BE" sz="2400" dirty="0" smtClean="0"/>
              <a:t>Lage gezondheidsvaardigheden zijn niet enkel gelinkt aan fysieke gezondheid, maar ook aan een slechtere mentale gezondheid, aangezien het geassocieerd is met meer consultaties bij de psychiater.</a:t>
            </a:r>
            <a:endParaRPr lang="nl-BE" sz="2400" dirty="0"/>
          </a:p>
        </p:txBody>
      </p:sp>
      <p:sp>
        <p:nvSpPr>
          <p:cNvPr id="4" name="Titel 1"/>
          <p:cNvSpPr>
            <a:spLocks noGrp="1"/>
          </p:cNvSpPr>
          <p:nvPr>
            <p:ph type="title"/>
          </p:nvPr>
        </p:nvSpPr>
        <p:spPr>
          <a:xfrm>
            <a:off x="0" y="1"/>
            <a:ext cx="7884368" cy="714362"/>
          </a:xfrm>
        </p:spPr>
        <p:txBody>
          <a:bodyPr>
            <a:noAutofit/>
          </a:bodyPr>
          <a:lstStyle/>
          <a:p>
            <a:r>
              <a:rPr lang="nl-BE" sz="2400" dirty="0">
                <a:solidFill>
                  <a:prstClr val="white"/>
                </a:solidFill>
              </a:rPr>
              <a:t>2.4. Invloed op gebruik van gezondheidszorg</a:t>
            </a:r>
            <a:endParaRPr lang="nl-BE" sz="2200" dirty="0"/>
          </a:p>
        </p:txBody>
      </p:sp>
    </p:spTree>
    <p:extLst>
      <p:ext uri="{BB962C8B-B14F-4D97-AF65-F5344CB8AC3E}">
        <p14:creationId xmlns:p14="http://schemas.microsoft.com/office/powerpoint/2010/main" val="525701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sz="2200" dirty="0" smtClean="0"/>
              <a:t>Personen met lagere gezondheidsvaardigheden maken meer gebruik van gezondheidszorg en hebben hierdoor hogere kosten in vergelijking met personen met hogere gezondheidsvaardigheden.</a:t>
            </a:r>
          </a:p>
          <a:p>
            <a:pPr marL="0" indent="0">
              <a:buNone/>
            </a:pPr>
            <a:endParaRPr lang="nl-BE" sz="2200" dirty="0" smtClean="0"/>
          </a:p>
          <a:p>
            <a:r>
              <a:rPr lang="nl-BE" sz="2200" dirty="0" smtClean="0"/>
              <a:t>De gezondheidsvaardigheden verhogen in de bevolking is een goed middel om het correct gebruik van gezondheidszorg te verbeteren, de effectiviteit van de behandeling te verhogen en dus de gezondheidstoestand te verbeteren.</a:t>
            </a:r>
            <a:endParaRPr lang="nl-BE" sz="2200" dirty="0"/>
          </a:p>
        </p:txBody>
      </p:sp>
      <p:sp>
        <p:nvSpPr>
          <p:cNvPr id="4" name="Titel 1"/>
          <p:cNvSpPr>
            <a:spLocks noGrp="1"/>
          </p:cNvSpPr>
          <p:nvPr>
            <p:ph type="title"/>
          </p:nvPr>
        </p:nvSpPr>
        <p:spPr>
          <a:xfrm>
            <a:off x="0" y="-20538"/>
            <a:ext cx="7884368" cy="714362"/>
          </a:xfrm>
        </p:spPr>
        <p:txBody>
          <a:bodyPr>
            <a:noAutofit/>
          </a:bodyPr>
          <a:lstStyle/>
          <a:p>
            <a:r>
              <a:rPr lang="nl-BE" sz="2400" dirty="0">
                <a:solidFill>
                  <a:prstClr val="white"/>
                </a:solidFill>
              </a:rPr>
              <a:t>2.4. Invloed op gebruik van gezondheidszorg</a:t>
            </a:r>
            <a:endParaRPr lang="nl-BE" sz="2200" dirty="0"/>
          </a:p>
        </p:txBody>
      </p:sp>
    </p:spTree>
    <p:extLst>
      <p:ext uri="{BB962C8B-B14F-4D97-AF65-F5344CB8AC3E}">
        <p14:creationId xmlns:p14="http://schemas.microsoft.com/office/powerpoint/2010/main" val="4244610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211710"/>
            <a:ext cx="8535892" cy="1800200"/>
          </a:xfrm>
        </p:spPr>
        <p:txBody>
          <a:bodyPr/>
          <a:lstStyle/>
          <a:p>
            <a:r>
              <a:rPr lang="nl-BE" sz="3200" dirty="0" smtClean="0">
                <a:solidFill>
                  <a:schemeClr val="accent3"/>
                </a:solidFill>
              </a:rPr>
              <a:t>3. Onderzoek CM-UCL 2016</a:t>
            </a:r>
          </a:p>
          <a:p>
            <a:pPr marL="400050" lvl="1"/>
            <a:r>
              <a:rPr lang="nl-BE" sz="2400" dirty="0"/>
              <a:t>3</a:t>
            </a:r>
            <a:r>
              <a:rPr lang="nl-BE" sz="2400" dirty="0" smtClean="0"/>
              <a:t>.1</a:t>
            </a:r>
            <a:r>
              <a:rPr lang="nl-BE" sz="2400" dirty="0"/>
              <a:t>. Methode &amp; doelstelling</a:t>
            </a:r>
          </a:p>
          <a:p>
            <a:pPr marL="400050" lvl="1"/>
            <a:r>
              <a:rPr lang="nl-BE" sz="2400" dirty="0" smtClean="0"/>
              <a:t>3.2. </a:t>
            </a:r>
            <a:r>
              <a:rPr lang="nl-BE" sz="2400" dirty="0"/>
              <a:t>De gezondheidsvaardigheden van de Belgen</a:t>
            </a:r>
          </a:p>
          <a:p>
            <a:pPr marL="400050" lvl="1"/>
            <a:r>
              <a:rPr lang="nl-BE" sz="2400" dirty="0" smtClean="0"/>
              <a:t>3.3</a:t>
            </a:r>
            <a:r>
              <a:rPr lang="nl-BE" sz="2400" dirty="0"/>
              <a:t>. </a:t>
            </a:r>
            <a:r>
              <a:rPr lang="nl-BE" sz="2400" dirty="0" smtClean="0"/>
              <a:t>Welke gezondheidsinformatie zoeken mensen op?</a:t>
            </a:r>
            <a:endParaRPr lang="nl-BE" sz="2400" dirty="0"/>
          </a:p>
          <a:p>
            <a:endParaRPr lang="nl-BE" sz="3200" dirty="0">
              <a:solidFill>
                <a:schemeClr val="accent3"/>
              </a:solidFill>
            </a:endParaRPr>
          </a:p>
        </p:txBody>
      </p:sp>
    </p:spTree>
    <p:extLst>
      <p:ext uri="{BB962C8B-B14F-4D97-AF65-F5344CB8AC3E}">
        <p14:creationId xmlns:p14="http://schemas.microsoft.com/office/powerpoint/2010/main" val="1381401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3.1. Methode &amp; doelstelling</a:t>
            </a:r>
            <a:endParaRPr lang="nl-BE" dirty="0"/>
          </a:p>
        </p:txBody>
      </p:sp>
      <p:sp>
        <p:nvSpPr>
          <p:cNvPr id="3" name="Tijdelijke aanduiding voor inhoud 2"/>
          <p:cNvSpPr>
            <a:spLocks noGrp="1"/>
          </p:cNvSpPr>
          <p:nvPr>
            <p:ph idx="1"/>
          </p:nvPr>
        </p:nvSpPr>
        <p:spPr/>
        <p:txBody>
          <a:bodyPr>
            <a:normAutofit lnSpcReduction="10000"/>
          </a:bodyPr>
          <a:lstStyle/>
          <a:p>
            <a:r>
              <a:rPr lang="nl-BE" sz="2000" dirty="0" smtClean="0"/>
              <a:t>Een gemeenschappelijk onderzoek van CM en UCL  </a:t>
            </a:r>
          </a:p>
          <a:p>
            <a:r>
              <a:rPr lang="nl-BE" sz="2000" dirty="0" smtClean="0"/>
              <a:t>Onderzoeksdoelstelling:</a:t>
            </a:r>
          </a:p>
          <a:p>
            <a:pPr lvl="1"/>
            <a:r>
              <a:rPr lang="nl-BE" sz="2000" dirty="0" smtClean="0"/>
              <a:t>Evaluatie niveau gezondheidsvaardigheden</a:t>
            </a:r>
            <a:endParaRPr lang="nl-BE" sz="2000" dirty="0"/>
          </a:p>
          <a:p>
            <a:pPr lvl="1"/>
            <a:r>
              <a:rPr lang="nl-BE" sz="2000" dirty="0" smtClean="0"/>
              <a:t>Nagaan of men gezondheidsinformatie opzoekt, over welke thema’s, bij welke bronnen en hoe betrouwbaar men deze bronnen vindt.</a:t>
            </a:r>
          </a:p>
          <a:p>
            <a:r>
              <a:rPr lang="nl-BE" sz="2000" dirty="0" smtClean="0"/>
              <a:t>Methode: online vragenlijst  </a:t>
            </a:r>
          </a:p>
          <a:p>
            <a:r>
              <a:rPr lang="nl-BE" sz="2000" dirty="0" smtClean="0"/>
              <a:t>Periode: maart en april 2016</a:t>
            </a:r>
          </a:p>
          <a:p>
            <a:r>
              <a:rPr lang="nl-BE" sz="2000" dirty="0" smtClean="0"/>
              <a:t>5.711 respondenten</a:t>
            </a:r>
          </a:p>
          <a:p>
            <a:r>
              <a:rPr lang="nl-BE" sz="2000" dirty="0" smtClean="0"/>
              <a:t>Representatieve vertegenwoordiging van de Belgische bevolking volgens geslacht, leeftijd en regio</a:t>
            </a:r>
          </a:p>
        </p:txBody>
      </p:sp>
    </p:spTree>
    <p:extLst>
      <p:ext uri="{BB962C8B-B14F-4D97-AF65-F5344CB8AC3E}">
        <p14:creationId xmlns:p14="http://schemas.microsoft.com/office/powerpoint/2010/main" val="2621935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7504" y="699542"/>
            <a:ext cx="8229600" cy="491516"/>
          </a:xfrm>
        </p:spPr>
        <p:txBody>
          <a:bodyPr>
            <a:normAutofit/>
          </a:bodyPr>
          <a:lstStyle/>
          <a:p>
            <a:r>
              <a:rPr lang="nl-BE" sz="2200" dirty="0" smtClean="0"/>
              <a:t>Bevestiging resultaten onderzoek 2014</a:t>
            </a:r>
          </a:p>
        </p:txBody>
      </p:sp>
      <p:sp>
        <p:nvSpPr>
          <p:cNvPr id="4" name="Titel 1"/>
          <p:cNvSpPr>
            <a:spLocks noGrp="1"/>
          </p:cNvSpPr>
          <p:nvPr>
            <p:ph type="title"/>
          </p:nvPr>
        </p:nvSpPr>
        <p:spPr>
          <a:xfrm>
            <a:off x="35496" y="1"/>
            <a:ext cx="8784976" cy="714362"/>
          </a:xfrm>
        </p:spPr>
        <p:txBody>
          <a:bodyPr>
            <a:normAutofit fontScale="90000"/>
          </a:bodyPr>
          <a:lstStyle/>
          <a:p>
            <a:r>
              <a:rPr lang="nl-BE" dirty="0" smtClean="0"/>
              <a:t>3.2. De gezondheidsvaardigheden van de </a:t>
            </a:r>
            <a:r>
              <a:rPr lang="nl-BE" dirty="0"/>
              <a:t>B</a:t>
            </a:r>
            <a:r>
              <a:rPr lang="nl-BE" dirty="0" smtClean="0"/>
              <a:t>elgen</a:t>
            </a:r>
            <a:endParaRPr lang="nl-B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275606"/>
            <a:ext cx="7488831" cy="3726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oelichting met PIJL-OMHOOG 4"/>
          <p:cNvSpPr/>
          <p:nvPr/>
        </p:nvSpPr>
        <p:spPr>
          <a:xfrm>
            <a:off x="3563888" y="4011910"/>
            <a:ext cx="4824536" cy="936104"/>
          </a:xfrm>
          <a:prstGeom prst="up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nl-BE" sz="1400" dirty="0" smtClean="0"/>
              <a:t>Vier op de tien Belgen beschikken over te weinig gezondheidsvaardigheden om een gezond leven te leiden.</a:t>
            </a:r>
            <a:endParaRPr lang="nl-BE" sz="1400" dirty="0"/>
          </a:p>
        </p:txBody>
      </p:sp>
    </p:spTree>
    <p:extLst>
      <p:ext uri="{BB962C8B-B14F-4D97-AF65-F5344CB8AC3E}">
        <p14:creationId xmlns:p14="http://schemas.microsoft.com/office/powerpoint/2010/main" val="112976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1"/>
            <a:ext cx="7776864" cy="714362"/>
          </a:xfrm>
        </p:spPr>
        <p:txBody>
          <a:bodyPr>
            <a:noAutofit/>
          </a:bodyPr>
          <a:lstStyle/>
          <a:p>
            <a:r>
              <a:rPr lang="nl-BE" sz="2500" dirty="0"/>
              <a:t>3.2. De gezondheidsvaardigheden van de Belgen</a:t>
            </a:r>
          </a:p>
        </p:txBody>
      </p:sp>
      <p:sp>
        <p:nvSpPr>
          <p:cNvPr id="3" name="Tijdelijke aanduiding voor inhoud 2"/>
          <p:cNvSpPr>
            <a:spLocks noGrp="1"/>
          </p:cNvSpPr>
          <p:nvPr>
            <p:ph idx="1"/>
          </p:nvPr>
        </p:nvSpPr>
        <p:spPr/>
        <p:txBody>
          <a:bodyPr>
            <a:normAutofit/>
          </a:bodyPr>
          <a:lstStyle/>
          <a:p>
            <a:r>
              <a:rPr lang="nl-BE" sz="2200" dirty="0" smtClean="0">
                <a:solidFill>
                  <a:srgbClr val="81A220"/>
                </a:solidFill>
              </a:rPr>
              <a:t>Gezondheidsvaardigheden liggen </a:t>
            </a:r>
            <a:r>
              <a:rPr lang="nl-BE" sz="2200" u="sng" dirty="0" smtClean="0">
                <a:solidFill>
                  <a:srgbClr val="81A220"/>
                </a:solidFill>
              </a:rPr>
              <a:t>hoger</a:t>
            </a:r>
            <a:r>
              <a:rPr lang="nl-BE" sz="2200" dirty="0" smtClean="0">
                <a:solidFill>
                  <a:srgbClr val="81A220"/>
                </a:solidFill>
              </a:rPr>
              <a:t> bij:</a:t>
            </a:r>
          </a:p>
          <a:p>
            <a:pPr lvl="1"/>
            <a:r>
              <a:rPr lang="nl-BE" sz="2200" dirty="0"/>
              <a:t> h</a:t>
            </a:r>
            <a:r>
              <a:rPr lang="nl-BE" sz="2200" dirty="0" smtClean="0"/>
              <a:t>oger opgeleiden (grote invloed),</a:t>
            </a:r>
          </a:p>
          <a:p>
            <a:pPr lvl="1"/>
            <a:r>
              <a:rPr lang="nl-BE" sz="2200" dirty="0"/>
              <a:t> r</a:t>
            </a:r>
            <a:r>
              <a:rPr lang="nl-BE" sz="2200" dirty="0" smtClean="0"/>
              <a:t>espondenten uit Vlaanderen en Brussel,</a:t>
            </a:r>
          </a:p>
          <a:p>
            <a:pPr lvl="1"/>
            <a:r>
              <a:rPr lang="nl-BE" sz="2200" dirty="0"/>
              <a:t> </a:t>
            </a:r>
            <a:r>
              <a:rPr lang="nl-BE" sz="2200" dirty="0" smtClean="0"/>
              <a:t>leeftijd tussen 18 en 74 jaar (bij 75 plussers dalen gezondheidsvaardigheden).</a:t>
            </a:r>
          </a:p>
          <a:p>
            <a:pPr lvl="1"/>
            <a:endParaRPr lang="nl-BE" sz="2200" dirty="0"/>
          </a:p>
          <a:p>
            <a:pPr lvl="1"/>
            <a:endParaRPr lang="nl-BE" sz="2200" dirty="0" smtClean="0"/>
          </a:p>
          <a:p>
            <a:r>
              <a:rPr lang="nl-BE" sz="2200" dirty="0" smtClean="0"/>
              <a:t> Geen groot effect van geslacht!</a:t>
            </a:r>
            <a:endParaRPr lang="nl-BE" sz="2200" dirty="0"/>
          </a:p>
        </p:txBody>
      </p:sp>
    </p:spTree>
    <p:extLst>
      <p:ext uri="{BB962C8B-B14F-4D97-AF65-F5344CB8AC3E}">
        <p14:creationId xmlns:p14="http://schemas.microsoft.com/office/powerpoint/2010/main" val="2902317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3"/>
          </p:nvPr>
        </p:nvSpPr>
        <p:spPr>
          <a:xfrm>
            <a:off x="428596" y="2358006"/>
            <a:ext cx="7772400" cy="285752"/>
          </a:xfrm>
        </p:spPr>
        <p:txBody>
          <a:bodyPr/>
          <a:lstStyle/>
          <a:p>
            <a:r>
              <a:rPr lang="nl-BE" sz="3200" dirty="0" smtClean="0">
                <a:solidFill>
                  <a:schemeClr val="accent3"/>
                </a:solidFill>
              </a:rPr>
              <a:t>1. Wat </a:t>
            </a:r>
            <a:r>
              <a:rPr lang="nl-BE" sz="3200" dirty="0">
                <a:solidFill>
                  <a:schemeClr val="accent3"/>
                </a:solidFill>
              </a:rPr>
              <a:t>zijn gezondheidsvaardigheden?</a:t>
            </a:r>
          </a:p>
        </p:txBody>
      </p:sp>
    </p:spTree>
    <p:extLst>
      <p:ext uri="{BB962C8B-B14F-4D97-AF65-F5344CB8AC3E}">
        <p14:creationId xmlns:p14="http://schemas.microsoft.com/office/powerpoint/2010/main" val="3991169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8964488" cy="714362"/>
          </a:xfrm>
        </p:spPr>
        <p:txBody>
          <a:bodyPr>
            <a:normAutofit/>
          </a:bodyPr>
          <a:lstStyle/>
          <a:p>
            <a:r>
              <a:rPr lang="nl-BE" sz="2500" dirty="0" smtClean="0"/>
              <a:t>3.3. Gebruik informatiebronnen</a:t>
            </a:r>
            <a:endParaRPr lang="nl-BE" sz="2500" dirty="0"/>
          </a:p>
        </p:txBody>
      </p:sp>
      <p:sp>
        <p:nvSpPr>
          <p:cNvPr id="3" name="Tijdelijke aanduiding voor inhoud 2"/>
          <p:cNvSpPr>
            <a:spLocks noGrp="1"/>
          </p:cNvSpPr>
          <p:nvPr>
            <p:ph idx="1"/>
          </p:nvPr>
        </p:nvSpPr>
        <p:spPr/>
        <p:txBody>
          <a:bodyPr>
            <a:normAutofit/>
          </a:bodyPr>
          <a:lstStyle/>
          <a:p>
            <a:pPr lvl="0"/>
            <a:r>
              <a:rPr lang="nl-BE" sz="2200" b="1" dirty="0" smtClean="0">
                <a:solidFill>
                  <a:schemeClr val="accent3"/>
                </a:solidFill>
              </a:rPr>
              <a:t>95</a:t>
            </a:r>
            <a:r>
              <a:rPr lang="nl-BE" sz="2200" b="1" dirty="0">
                <a:solidFill>
                  <a:schemeClr val="accent3"/>
                </a:solidFill>
              </a:rPr>
              <a:t>% van de respondenten zoekt naar gezondheidsinformatie</a:t>
            </a:r>
            <a:r>
              <a:rPr lang="nl-BE" sz="2200" dirty="0">
                <a:solidFill>
                  <a:schemeClr val="accent3"/>
                </a:solidFill>
              </a:rPr>
              <a:t>. </a:t>
            </a:r>
            <a:endParaRPr lang="nl-BE" sz="2200" dirty="0" smtClean="0">
              <a:solidFill>
                <a:schemeClr val="accent3"/>
              </a:solidFill>
            </a:endParaRPr>
          </a:p>
          <a:p>
            <a:pPr lvl="0"/>
            <a:r>
              <a:rPr lang="nl-BE" sz="2200" dirty="0" smtClean="0"/>
              <a:t>De </a:t>
            </a:r>
            <a:r>
              <a:rPr lang="nl-BE" sz="2200" dirty="0"/>
              <a:t>top </a:t>
            </a:r>
            <a:r>
              <a:rPr lang="nl-BE" sz="2200" dirty="0" smtClean="0"/>
              <a:t>4 </a:t>
            </a:r>
            <a:r>
              <a:rPr lang="nl-BE" sz="2200" dirty="0"/>
              <a:t>onderwerpen waarnaar gezocht </a:t>
            </a:r>
            <a:r>
              <a:rPr lang="nl-BE" sz="2200" dirty="0" smtClean="0"/>
              <a:t>wordt, zijn informatie over:</a:t>
            </a:r>
          </a:p>
          <a:p>
            <a:pPr lvl="1"/>
            <a:r>
              <a:rPr lang="nl-BE" sz="2200" dirty="0" smtClean="0"/>
              <a:t> een </a:t>
            </a:r>
            <a:r>
              <a:rPr lang="nl-BE" sz="2200" dirty="0"/>
              <a:t>gezonde </a:t>
            </a:r>
            <a:r>
              <a:rPr lang="nl-BE" sz="2200" dirty="0" smtClean="0"/>
              <a:t>levensstijl (42%*), </a:t>
            </a:r>
          </a:p>
          <a:p>
            <a:pPr lvl="1"/>
            <a:r>
              <a:rPr lang="nl-BE" sz="2200" dirty="0" smtClean="0"/>
              <a:t> ziektesymptomen of klachten (32</a:t>
            </a:r>
            <a:r>
              <a:rPr lang="nl-BE" sz="2200" dirty="0"/>
              <a:t>%*),</a:t>
            </a:r>
            <a:endParaRPr lang="nl-BE" sz="2200" dirty="0" smtClean="0"/>
          </a:p>
          <a:p>
            <a:pPr lvl="1"/>
            <a:r>
              <a:rPr lang="nl-BE" sz="2200" dirty="0" smtClean="0"/>
              <a:t> oorzaken </a:t>
            </a:r>
            <a:r>
              <a:rPr lang="nl-BE" sz="2200" dirty="0"/>
              <a:t>van </a:t>
            </a:r>
            <a:r>
              <a:rPr lang="nl-BE" sz="2200" dirty="0" smtClean="0"/>
              <a:t>ziektes </a:t>
            </a:r>
            <a:r>
              <a:rPr lang="nl-BE" sz="2200" dirty="0"/>
              <a:t>of </a:t>
            </a:r>
            <a:r>
              <a:rPr lang="nl-BE" sz="2200" dirty="0" smtClean="0"/>
              <a:t>klachten (31</a:t>
            </a:r>
            <a:r>
              <a:rPr lang="nl-BE" sz="2200" dirty="0"/>
              <a:t>%*),</a:t>
            </a:r>
            <a:endParaRPr lang="nl-BE" sz="2200" dirty="0" smtClean="0"/>
          </a:p>
          <a:p>
            <a:pPr lvl="1"/>
            <a:r>
              <a:rPr lang="nl-BE" sz="2200" dirty="0"/>
              <a:t> </a:t>
            </a:r>
            <a:r>
              <a:rPr lang="nl-BE" sz="2200" dirty="0" smtClean="0"/>
              <a:t>behandeling van een specifieke ziekte (31</a:t>
            </a:r>
            <a:r>
              <a:rPr lang="nl-BE" sz="2200" dirty="0"/>
              <a:t>%*).</a:t>
            </a:r>
          </a:p>
          <a:p>
            <a:endParaRPr lang="nl-BE" dirty="0"/>
          </a:p>
        </p:txBody>
      </p:sp>
      <p:sp>
        <p:nvSpPr>
          <p:cNvPr id="4" name="Tekstvak 3"/>
          <p:cNvSpPr txBox="1"/>
          <p:nvPr/>
        </p:nvSpPr>
        <p:spPr>
          <a:xfrm>
            <a:off x="6372200" y="4731990"/>
            <a:ext cx="2880320" cy="369332"/>
          </a:xfrm>
          <a:prstGeom prst="rect">
            <a:avLst/>
          </a:prstGeom>
          <a:noFill/>
        </p:spPr>
        <p:txBody>
          <a:bodyPr wrap="square" rtlCol="0">
            <a:spAutoFit/>
          </a:bodyPr>
          <a:lstStyle/>
          <a:p>
            <a:r>
              <a:rPr lang="nl-BE" dirty="0" smtClean="0"/>
              <a:t>*: % regelmatig + vaak</a:t>
            </a:r>
            <a:endParaRPr lang="nl-BE" dirty="0"/>
          </a:p>
        </p:txBody>
      </p:sp>
    </p:spTree>
    <p:extLst>
      <p:ext uri="{BB962C8B-B14F-4D97-AF65-F5344CB8AC3E}">
        <p14:creationId xmlns:p14="http://schemas.microsoft.com/office/powerpoint/2010/main" val="3736127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8964488" cy="714362"/>
          </a:xfrm>
        </p:spPr>
        <p:txBody>
          <a:bodyPr>
            <a:normAutofit/>
          </a:bodyPr>
          <a:lstStyle/>
          <a:p>
            <a:r>
              <a:rPr lang="nl-BE" sz="2500" dirty="0" smtClean="0"/>
              <a:t>3.3</a:t>
            </a:r>
            <a:r>
              <a:rPr lang="nl-BE" sz="2500" dirty="0"/>
              <a:t>. Gebruik informatiebronnen</a:t>
            </a:r>
          </a:p>
        </p:txBody>
      </p:sp>
      <p:sp>
        <p:nvSpPr>
          <p:cNvPr id="3" name="Tijdelijke aanduiding voor inhoud 2"/>
          <p:cNvSpPr>
            <a:spLocks noGrp="1"/>
          </p:cNvSpPr>
          <p:nvPr>
            <p:ph idx="1"/>
          </p:nvPr>
        </p:nvSpPr>
        <p:spPr/>
        <p:txBody>
          <a:bodyPr>
            <a:normAutofit/>
          </a:bodyPr>
          <a:lstStyle/>
          <a:p>
            <a:pPr lvl="0"/>
            <a:r>
              <a:rPr lang="nl-BE" sz="2200" b="1" dirty="0" smtClean="0">
                <a:solidFill>
                  <a:schemeClr val="accent3"/>
                </a:solidFill>
              </a:rPr>
              <a:t>Waarom (top 3 redenen)?</a:t>
            </a:r>
          </a:p>
          <a:p>
            <a:pPr lvl="1"/>
            <a:r>
              <a:rPr lang="nl-BE" sz="2200" b="1" dirty="0"/>
              <a:t> </a:t>
            </a:r>
            <a:r>
              <a:rPr lang="nl-NL" sz="2200" dirty="0" smtClean="0"/>
              <a:t>Ik </a:t>
            </a:r>
            <a:r>
              <a:rPr lang="nl-NL" sz="2200" dirty="0"/>
              <a:t>heb zo meer greep op mijn </a:t>
            </a:r>
            <a:r>
              <a:rPr lang="nl-NL" sz="2200" dirty="0" smtClean="0"/>
              <a:t>gezondheid (</a:t>
            </a:r>
            <a:r>
              <a:rPr lang="nl-BE" sz="2200" dirty="0" smtClean="0"/>
              <a:t>31%*)</a:t>
            </a:r>
            <a:endParaRPr lang="nl-NL" sz="2200" dirty="0" smtClean="0"/>
          </a:p>
          <a:p>
            <a:pPr lvl="1"/>
            <a:r>
              <a:rPr lang="nl-NL" sz="2200" dirty="0" smtClean="0"/>
              <a:t> Ik </a:t>
            </a:r>
            <a:r>
              <a:rPr lang="nl-NL" sz="2200" dirty="0"/>
              <a:t>wilde de ervaringen van andere mensen in dezelfde situatie als ik </a:t>
            </a:r>
            <a:r>
              <a:rPr lang="nl-NL" sz="2200" dirty="0" smtClean="0"/>
              <a:t>kennen (</a:t>
            </a:r>
            <a:r>
              <a:rPr lang="nl-BE" sz="2200" dirty="0" smtClean="0"/>
              <a:t>26%*)</a:t>
            </a:r>
            <a:endParaRPr lang="nl-NL" sz="2200" dirty="0" smtClean="0"/>
          </a:p>
          <a:p>
            <a:pPr lvl="1"/>
            <a:r>
              <a:rPr lang="nl-NL" sz="2200" dirty="0" smtClean="0"/>
              <a:t> Om </a:t>
            </a:r>
            <a:r>
              <a:rPr lang="nl-NL" sz="2200" dirty="0"/>
              <a:t>goed voorbereid op consultatie te gaan bij mijn arts of een andere </a:t>
            </a:r>
            <a:r>
              <a:rPr lang="nl-NL" sz="2200" dirty="0" smtClean="0"/>
              <a:t>zorgverlener (</a:t>
            </a:r>
            <a:r>
              <a:rPr lang="nl-BE" sz="2200" dirty="0" smtClean="0"/>
              <a:t>22%*)</a:t>
            </a:r>
            <a:endParaRPr lang="nl-BE" sz="2200" dirty="0"/>
          </a:p>
          <a:p>
            <a:endParaRPr lang="nl-BE" dirty="0"/>
          </a:p>
        </p:txBody>
      </p:sp>
      <p:sp>
        <p:nvSpPr>
          <p:cNvPr id="4" name="Tekstvak 3"/>
          <p:cNvSpPr txBox="1"/>
          <p:nvPr/>
        </p:nvSpPr>
        <p:spPr>
          <a:xfrm>
            <a:off x="6372200" y="4731990"/>
            <a:ext cx="2880320" cy="369332"/>
          </a:xfrm>
          <a:prstGeom prst="rect">
            <a:avLst/>
          </a:prstGeom>
          <a:noFill/>
        </p:spPr>
        <p:txBody>
          <a:bodyPr wrap="square" rtlCol="0">
            <a:spAutoFit/>
          </a:bodyPr>
          <a:lstStyle/>
          <a:p>
            <a:r>
              <a:rPr lang="nl-BE" dirty="0" smtClean="0"/>
              <a:t>*: % regelmatig + vaak</a:t>
            </a:r>
            <a:endParaRPr lang="nl-BE" dirty="0"/>
          </a:p>
        </p:txBody>
      </p:sp>
    </p:spTree>
    <p:extLst>
      <p:ext uri="{BB962C8B-B14F-4D97-AF65-F5344CB8AC3E}">
        <p14:creationId xmlns:p14="http://schemas.microsoft.com/office/powerpoint/2010/main" val="3704368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23478"/>
            <a:ext cx="8856984" cy="714362"/>
          </a:xfrm>
        </p:spPr>
        <p:txBody>
          <a:bodyPr>
            <a:normAutofit fontScale="90000"/>
          </a:bodyPr>
          <a:lstStyle/>
          <a:p>
            <a:r>
              <a:rPr lang="nl-BE" dirty="0"/>
              <a:t/>
            </a:r>
            <a:br>
              <a:rPr lang="nl-BE" dirty="0"/>
            </a:br>
            <a:endParaRPr lang="nl-BE" dirty="0"/>
          </a:p>
        </p:txBody>
      </p:sp>
      <p:sp>
        <p:nvSpPr>
          <p:cNvPr id="5" name="Titel 1"/>
          <p:cNvSpPr txBox="1">
            <a:spLocks/>
          </p:cNvSpPr>
          <p:nvPr/>
        </p:nvSpPr>
        <p:spPr>
          <a:xfrm>
            <a:off x="0" y="1"/>
            <a:ext cx="8964488" cy="714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chemeClr val="bg1"/>
                </a:solidFill>
                <a:latin typeface="+mj-lt"/>
                <a:ea typeface="+mj-ea"/>
                <a:cs typeface="+mj-cs"/>
              </a:defRPr>
            </a:lvl1pPr>
          </a:lstStyle>
          <a:p>
            <a:r>
              <a:rPr lang="nl-BE" sz="2500" dirty="0" smtClean="0"/>
              <a:t>3.3</a:t>
            </a:r>
            <a:r>
              <a:rPr lang="nl-BE" sz="2500" dirty="0"/>
              <a:t>. Gebruik informatiebronnen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377" y="771550"/>
            <a:ext cx="6629927" cy="4331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5177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251520" y="771550"/>
            <a:ext cx="8964488" cy="714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chemeClr val="bg1"/>
                </a:solidFill>
                <a:latin typeface="+mj-lt"/>
                <a:ea typeface="+mj-ea"/>
                <a:cs typeface="+mj-cs"/>
              </a:defRPr>
            </a:lvl1pPr>
          </a:lstStyle>
          <a:p>
            <a:r>
              <a:rPr lang="nl-BE" sz="2500" dirty="0" smtClean="0"/>
              <a:t>3.3. Gezondheidsvaardigheden en informatiebronnen</a:t>
            </a:r>
            <a:endParaRPr lang="nl-BE" sz="2500" dirty="0"/>
          </a:p>
        </p:txBody>
      </p:sp>
      <p:sp>
        <p:nvSpPr>
          <p:cNvPr id="7" name="Titel 1"/>
          <p:cNvSpPr txBox="1">
            <a:spLocks/>
          </p:cNvSpPr>
          <p:nvPr/>
        </p:nvSpPr>
        <p:spPr>
          <a:xfrm>
            <a:off x="0" y="1"/>
            <a:ext cx="8964488" cy="714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chemeClr val="bg1"/>
                </a:solidFill>
                <a:latin typeface="+mj-lt"/>
                <a:ea typeface="+mj-ea"/>
                <a:cs typeface="+mj-cs"/>
              </a:defRPr>
            </a:lvl1pPr>
          </a:lstStyle>
          <a:p>
            <a:r>
              <a:rPr lang="nl-BE" sz="2500" dirty="0"/>
              <a:t>3.3. Gebruik informatiebronnen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771550"/>
            <a:ext cx="6696744" cy="4375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76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txBox="1">
            <a:spLocks/>
          </p:cNvSpPr>
          <p:nvPr/>
        </p:nvSpPr>
        <p:spPr>
          <a:xfrm>
            <a:off x="0" y="1"/>
            <a:ext cx="8964488" cy="714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chemeClr val="bg1"/>
                </a:solidFill>
                <a:latin typeface="+mj-lt"/>
                <a:ea typeface="+mj-ea"/>
                <a:cs typeface="+mj-cs"/>
              </a:defRPr>
            </a:lvl1pPr>
          </a:lstStyle>
          <a:p>
            <a:r>
              <a:rPr lang="nl-BE" sz="2500" dirty="0"/>
              <a:t>3.3. Gebruik informatiebronnen</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771550"/>
            <a:ext cx="6552728" cy="4283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75248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8964488" cy="714362"/>
          </a:xfrm>
        </p:spPr>
        <p:txBody>
          <a:bodyPr>
            <a:normAutofit/>
          </a:bodyPr>
          <a:lstStyle/>
          <a:p>
            <a:r>
              <a:rPr lang="nl-BE" sz="2500" dirty="0"/>
              <a:t>3.3. Gebruik informatiebronnen</a:t>
            </a:r>
          </a:p>
        </p:txBody>
      </p:sp>
      <p:sp>
        <p:nvSpPr>
          <p:cNvPr id="3" name="Tijdelijke aanduiding voor inhoud 2"/>
          <p:cNvSpPr>
            <a:spLocks noGrp="1"/>
          </p:cNvSpPr>
          <p:nvPr>
            <p:ph idx="1"/>
          </p:nvPr>
        </p:nvSpPr>
        <p:spPr>
          <a:xfrm>
            <a:off x="179512" y="843558"/>
            <a:ext cx="8640960" cy="4176464"/>
          </a:xfrm>
        </p:spPr>
        <p:txBody>
          <a:bodyPr>
            <a:normAutofit fontScale="32500" lnSpcReduction="20000"/>
          </a:bodyPr>
          <a:lstStyle/>
          <a:p>
            <a:pPr lvl="0"/>
            <a:r>
              <a:rPr lang="nl-BE" sz="6200" b="1" dirty="0" smtClean="0">
                <a:solidFill>
                  <a:schemeClr val="accent3"/>
                </a:solidFill>
              </a:rPr>
              <a:t>Het internet</a:t>
            </a:r>
          </a:p>
          <a:p>
            <a:pPr lvl="1"/>
            <a:r>
              <a:rPr lang="nl-BE" sz="5500" dirty="0"/>
              <a:t>N</a:t>
            </a:r>
            <a:r>
              <a:rPr lang="nl-BE" sz="5500" dirty="0" smtClean="0"/>
              <a:t>iet voor </a:t>
            </a:r>
            <a:r>
              <a:rPr lang="nl-BE" sz="5500" dirty="0"/>
              <a:t>iedereen de belangrijkste bron voor </a:t>
            </a:r>
            <a:r>
              <a:rPr lang="nl-BE" sz="5500" dirty="0" smtClean="0"/>
              <a:t>gezondheidsinfo</a:t>
            </a:r>
            <a:r>
              <a:rPr lang="nl-BE" sz="5500" dirty="0"/>
              <a:t>,</a:t>
            </a:r>
            <a:endParaRPr lang="nl-BE" sz="5500" dirty="0" smtClean="0"/>
          </a:p>
          <a:p>
            <a:pPr lvl="1"/>
            <a:r>
              <a:rPr lang="nl-BE" sz="5500" dirty="0"/>
              <a:t>m</a:t>
            </a:r>
            <a:r>
              <a:rPr lang="nl-BE" sz="5500" dirty="0" smtClean="0"/>
              <a:t>aar toch </a:t>
            </a:r>
            <a:r>
              <a:rPr lang="nl-BE" sz="5500" dirty="0"/>
              <a:t>een </a:t>
            </a:r>
            <a:r>
              <a:rPr lang="nl-BE" sz="5500" b="1" dirty="0"/>
              <a:t>sterk vertegenwoordigd zoekmiddel</a:t>
            </a:r>
            <a:r>
              <a:rPr lang="nl-BE" sz="5500" dirty="0"/>
              <a:t>: </a:t>
            </a:r>
            <a:endParaRPr lang="nl-BE" sz="5500" dirty="0" smtClean="0"/>
          </a:p>
          <a:p>
            <a:pPr lvl="2"/>
            <a:r>
              <a:rPr lang="nl-BE" sz="5500" dirty="0" smtClean="0"/>
              <a:t>89</a:t>
            </a:r>
            <a:r>
              <a:rPr lang="nl-BE" sz="5500" dirty="0"/>
              <a:t>% gebruikt </a:t>
            </a:r>
            <a:r>
              <a:rPr lang="nl-BE" sz="5500" dirty="0" smtClean="0"/>
              <a:t>internet op </a:t>
            </a:r>
            <a:r>
              <a:rPr lang="nl-BE" sz="5500" dirty="0"/>
              <a:t>zoek </a:t>
            </a:r>
            <a:r>
              <a:rPr lang="nl-BE" sz="5500" dirty="0" smtClean="0"/>
              <a:t>naar gezondheidsinfo.</a:t>
            </a:r>
          </a:p>
          <a:p>
            <a:pPr lvl="1"/>
            <a:r>
              <a:rPr lang="nl-BE" sz="5500" dirty="0" smtClean="0"/>
              <a:t>De </a:t>
            </a:r>
            <a:r>
              <a:rPr lang="nl-BE" sz="5500" b="1" dirty="0"/>
              <a:t>zoekmachines</a:t>
            </a:r>
            <a:r>
              <a:rPr lang="nl-BE" sz="5500" dirty="0"/>
              <a:t> krijgen de voorkeur (CM </a:t>
            </a:r>
            <a:r>
              <a:rPr lang="nl-BE" sz="5500" dirty="0" smtClean="0"/>
              <a:t>website </a:t>
            </a:r>
            <a:r>
              <a:rPr lang="nl-BE" sz="5500" dirty="0"/>
              <a:t>op </a:t>
            </a:r>
            <a:r>
              <a:rPr lang="nl-BE" sz="5500" dirty="0" smtClean="0"/>
              <a:t>2de plaats).</a:t>
            </a:r>
            <a:endParaRPr lang="nl-BE" sz="5500" dirty="0"/>
          </a:p>
          <a:p>
            <a:pPr lvl="0"/>
            <a:r>
              <a:rPr lang="nl-BE" sz="6200" b="1" dirty="0">
                <a:solidFill>
                  <a:schemeClr val="accent3"/>
                </a:solidFill>
              </a:rPr>
              <a:t>Zoeken naar gezondheidsinformatie is geen neutrale aangelegenheid</a:t>
            </a:r>
            <a:r>
              <a:rPr lang="nl-BE" sz="5800" dirty="0">
                <a:solidFill>
                  <a:schemeClr val="accent3"/>
                </a:solidFill>
              </a:rPr>
              <a:t>.</a:t>
            </a:r>
            <a:r>
              <a:rPr lang="nl-BE" sz="5800" dirty="0"/>
              <a:t> </a:t>
            </a:r>
            <a:endParaRPr lang="nl-BE" sz="5800" dirty="0" smtClean="0"/>
          </a:p>
          <a:p>
            <a:pPr lvl="1"/>
            <a:r>
              <a:rPr lang="nl-BE" sz="5500" dirty="0"/>
              <a:t>Al heeft </a:t>
            </a:r>
            <a:r>
              <a:rPr lang="nl-BE" sz="5500" dirty="0" smtClean="0"/>
              <a:t>de meerderheid (53%*) de </a:t>
            </a:r>
            <a:r>
              <a:rPr lang="nl-BE" sz="5500" dirty="0"/>
              <a:t>neiging om de arts te raadplegen</a:t>
            </a:r>
            <a:endParaRPr lang="nl-BE" sz="5500" dirty="0" smtClean="0"/>
          </a:p>
          <a:p>
            <a:pPr lvl="1"/>
            <a:r>
              <a:rPr lang="nl-BE" sz="5500" dirty="0" smtClean="0"/>
              <a:t>Een </a:t>
            </a:r>
            <a:r>
              <a:rPr lang="nl-BE" sz="5500" dirty="0"/>
              <a:t>niet </a:t>
            </a:r>
            <a:r>
              <a:rPr lang="nl-BE" sz="5500" dirty="0" smtClean="0"/>
              <a:t>verwaarloosbaar deel </a:t>
            </a:r>
            <a:r>
              <a:rPr lang="nl-BE" sz="5500" dirty="0"/>
              <a:t>(</a:t>
            </a:r>
            <a:r>
              <a:rPr lang="nl-BE" sz="5500" dirty="0" smtClean="0"/>
              <a:t>6* </a:t>
            </a:r>
            <a:r>
              <a:rPr lang="nl-BE" sz="5500" dirty="0"/>
              <a:t>tot 8 </a:t>
            </a:r>
            <a:r>
              <a:rPr lang="nl-BE" sz="5500" dirty="0" smtClean="0"/>
              <a:t>%*) </a:t>
            </a:r>
            <a:r>
              <a:rPr lang="nl-BE" sz="5500" dirty="0"/>
              <a:t>van de respondenten die gezondheidsinformatie opzoeken, heeft de neiging </a:t>
            </a:r>
            <a:r>
              <a:rPr lang="nl-BE" sz="5500" dirty="0" smtClean="0"/>
              <a:t>om: </a:t>
            </a:r>
          </a:p>
          <a:p>
            <a:pPr lvl="2"/>
            <a:r>
              <a:rPr lang="nl-BE" sz="5500" dirty="0" smtClean="0"/>
              <a:t>zelf </a:t>
            </a:r>
            <a:r>
              <a:rPr lang="nl-BE" sz="5500" dirty="0"/>
              <a:t>diagnoses te stellen, </a:t>
            </a:r>
            <a:endParaRPr lang="nl-BE" sz="5500" dirty="0" smtClean="0"/>
          </a:p>
          <a:p>
            <a:pPr lvl="2"/>
            <a:r>
              <a:rPr lang="nl-BE" sz="5500" dirty="0" smtClean="0"/>
              <a:t>zich </a:t>
            </a:r>
            <a:r>
              <a:rPr lang="nl-BE" sz="5500" dirty="0"/>
              <a:t>angstig te </a:t>
            </a:r>
            <a:r>
              <a:rPr lang="nl-BE" sz="5500" dirty="0" smtClean="0"/>
              <a:t>voelen, </a:t>
            </a:r>
          </a:p>
          <a:p>
            <a:pPr lvl="2"/>
            <a:r>
              <a:rPr lang="nl-BE" sz="5500" dirty="0" smtClean="0"/>
              <a:t>een </a:t>
            </a:r>
            <a:r>
              <a:rPr lang="nl-BE" sz="5500" dirty="0"/>
              <a:t>bezoek aan hun arts uit te </a:t>
            </a:r>
            <a:r>
              <a:rPr lang="nl-BE" sz="5500" dirty="0" smtClean="0"/>
              <a:t>stellen</a:t>
            </a:r>
            <a:r>
              <a:rPr lang="nl-BE" sz="5500" dirty="0"/>
              <a:t>.</a:t>
            </a:r>
          </a:p>
          <a:p>
            <a:pPr lvl="1"/>
            <a:r>
              <a:rPr lang="nl-BE" sz="5500" dirty="0" smtClean="0"/>
              <a:t>Wat </a:t>
            </a:r>
            <a:r>
              <a:rPr lang="nl-BE" sz="5500" dirty="0"/>
              <a:t>niet bepaald een wenselijk effect is</a:t>
            </a:r>
            <a:r>
              <a:rPr lang="nl-BE" sz="5500" dirty="0" smtClean="0"/>
              <a:t>.</a:t>
            </a:r>
          </a:p>
          <a:p>
            <a:endParaRPr lang="nl-BE" dirty="0"/>
          </a:p>
        </p:txBody>
      </p:sp>
      <p:sp>
        <p:nvSpPr>
          <p:cNvPr id="4" name="Tekstvak 3"/>
          <p:cNvSpPr txBox="1"/>
          <p:nvPr/>
        </p:nvSpPr>
        <p:spPr>
          <a:xfrm>
            <a:off x="6516216" y="4155926"/>
            <a:ext cx="2304256" cy="307777"/>
          </a:xfrm>
          <a:prstGeom prst="rect">
            <a:avLst/>
          </a:prstGeom>
          <a:noFill/>
        </p:spPr>
        <p:txBody>
          <a:bodyPr wrap="square" rtlCol="0">
            <a:spAutoFit/>
          </a:bodyPr>
          <a:lstStyle/>
          <a:p>
            <a:r>
              <a:rPr lang="nl-BE" sz="1400" dirty="0" smtClean="0"/>
              <a:t>* Meestal + vaak</a:t>
            </a:r>
            <a:endParaRPr lang="nl-BE" sz="1400" dirty="0"/>
          </a:p>
        </p:txBody>
      </p:sp>
    </p:spTree>
    <p:extLst>
      <p:ext uri="{BB962C8B-B14F-4D97-AF65-F5344CB8AC3E}">
        <p14:creationId xmlns:p14="http://schemas.microsoft.com/office/powerpoint/2010/main" val="397355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4</a:t>
            </a:r>
            <a:r>
              <a:rPr lang="nl-BE" dirty="0" smtClean="0"/>
              <a:t>. Samenvatting</a:t>
            </a:r>
            <a:endParaRPr lang="nl-BE" dirty="0"/>
          </a:p>
        </p:txBody>
      </p:sp>
      <p:sp>
        <p:nvSpPr>
          <p:cNvPr id="3" name="Tijdelijke aanduiding voor inhoud 2"/>
          <p:cNvSpPr>
            <a:spLocks noGrp="1"/>
          </p:cNvSpPr>
          <p:nvPr>
            <p:ph idx="1"/>
          </p:nvPr>
        </p:nvSpPr>
        <p:spPr>
          <a:xfrm>
            <a:off x="97160" y="843558"/>
            <a:ext cx="8579296" cy="4104456"/>
          </a:xfrm>
        </p:spPr>
        <p:txBody>
          <a:bodyPr>
            <a:noAutofit/>
          </a:bodyPr>
          <a:lstStyle/>
          <a:p>
            <a:r>
              <a:rPr lang="nl-BE" sz="2100" b="1" dirty="0" smtClean="0">
                <a:solidFill>
                  <a:schemeClr val="accent3"/>
                </a:solidFill>
              </a:rPr>
              <a:t>Gebrekkige gezondheidsvaardigheden zijn niet een probleem van een kleine minderheid</a:t>
            </a:r>
            <a:r>
              <a:rPr lang="nl-BE" sz="2100" dirty="0" smtClean="0"/>
              <a:t>, maar belangen een groot deel van de bevolking aan.</a:t>
            </a:r>
          </a:p>
          <a:p>
            <a:r>
              <a:rPr lang="nl-BE" sz="2100" b="1" dirty="0" smtClean="0">
                <a:solidFill>
                  <a:schemeClr val="accent3"/>
                </a:solidFill>
              </a:rPr>
              <a:t>Investeren </a:t>
            </a:r>
            <a:r>
              <a:rPr lang="nl-BE" sz="2100" b="1" dirty="0">
                <a:solidFill>
                  <a:schemeClr val="accent3"/>
                </a:solidFill>
              </a:rPr>
              <a:t>in het bevorderen van gezondheidsvaardigheden en in het toegankelijker maken van gezondheidsinformatie </a:t>
            </a:r>
            <a:r>
              <a:rPr lang="nl-BE" sz="2100" dirty="0"/>
              <a:t>voor wie over minder gezondheidsvaardigheden beschikt, is dan ook aan de orde. </a:t>
            </a:r>
            <a:endParaRPr lang="nl-BE" sz="2100" dirty="0" smtClean="0"/>
          </a:p>
          <a:p>
            <a:r>
              <a:rPr lang="nl-BE" sz="2100" dirty="0" smtClean="0"/>
              <a:t>Gezondheidsvaardigheden zijn hoger bij:</a:t>
            </a:r>
          </a:p>
          <a:p>
            <a:pPr lvl="1"/>
            <a:r>
              <a:rPr lang="nl-BE" sz="2100" dirty="0" smtClean="0"/>
              <a:t>hoger opgeleiden, </a:t>
            </a:r>
          </a:p>
          <a:p>
            <a:pPr lvl="1"/>
            <a:r>
              <a:rPr lang="nl-BE" sz="2100" dirty="0" smtClean="0"/>
              <a:t>in de leeftijdsgroep tussen 25 en 74 jaar,</a:t>
            </a:r>
          </a:p>
          <a:p>
            <a:pPr lvl="1"/>
            <a:r>
              <a:rPr lang="nl-BE" sz="2100" dirty="0"/>
              <a:t>i</a:t>
            </a:r>
            <a:r>
              <a:rPr lang="nl-BE" sz="2100" dirty="0" smtClean="0"/>
              <a:t>nwoners in Vlaanderen.</a:t>
            </a:r>
            <a:endParaRPr lang="nl-BE" sz="2100" dirty="0"/>
          </a:p>
        </p:txBody>
      </p:sp>
    </p:spTree>
    <p:extLst>
      <p:ext uri="{BB962C8B-B14F-4D97-AF65-F5344CB8AC3E}">
        <p14:creationId xmlns:p14="http://schemas.microsoft.com/office/powerpoint/2010/main" val="3835353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4</a:t>
            </a:r>
            <a:r>
              <a:rPr lang="nl-BE" dirty="0" smtClean="0"/>
              <a:t>. Samenvatting</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sz="2400" dirty="0" smtClean="0"/>
              <a:t>Gezondheidsvaardigheden kunnen </a:t>
            </a:r>
            <a:r>
              <a:rPr lang="nl-BE" sz="2400" b="1" dirty="0" smtClean="0">
                <a:solidFill>
                  <a:schemeClr val="accent3"/>
                </a:solidFill>
              </a:rPr>
              <a:t>het negatief effect van opleiding</a:t>
            </a:r>
            <a:r>
              <a:rPr lang="nl-BE" sz="2400" dirty="0" smtClean="0"/>
              <a:t> </a:t>
            </a:r>
            <a:r>
              <a:rPr lang="nl-BE" sz="2400" b="1" dirty="0" smtClean="0">
                <a:solidFill>
                  <a:schemeClr val="accent3"/>
                </a:solidFill>
              </a:rPr>
              <a:t>op bepaald gezondheidsgedrag afzwakken </a:t>
            </a:r>
            <a:r>
              <a:rPr lang="nl-BE" sz="2400" dirty="0" smtClean="0"/>
              <a:t>(voeding, beweging, gebruik van medicatie).</a:t>
            </a:r>
          </a:p>
          <a:p>
            <a:pPr marL="0" indent="0">
              <a:buNone/>
            </a:pPr>
            <a:endParaRPr lang="nl-BE" sz="2400" dirty="0" smtClean="0"/>
          </a:p>
          <a:p>
            <a:r>
              <a:rPr lang="nl-BE" sz="2400" dirty="0" smtClean="0"/>
              <a:t>Belang van mensen </a:t>
            </a:r>
            <a:r>
              <a:rPr lang="nl-BE" sz="2400" dirty="0"/>
              <a:t>begrijpbare informatie aanbieden over gezondheid en hun begeleiden tot een gezonde levensstijl. </a:t>
            </a:r>
            <a:endParaRPr lang="nl-BE" sz="2400" dirty="0" smtClean="0"/>
          </a:p>
          <a:p>
            <a:pPr marL="0" indent="0">
              <a:buNone/>
            </a:pPr>
            <a:endParaRPr lang="nl-BE" sz="2400" dirty="0" smtClean="0"/>
          </a:p>
          <a:p>
            <a:r>
              <a:rPr lang="nl-BE" sz="2400" dirty="0" smtClean="0"/>
              <a:t>Personen met beperkte gezondheidsvaardigheden maken </a:t>
            </a:r>
            <a:r>
              <a:rPr lang="nl-BE" sz="2400" b="1" dirty="0" smtClean="0">
                <a:solidFill>
                  <a:schemeClr val="accent3"/>
                </a:solidFill>
              </a:rPr>
              <a:t>meer gebruik van bepaalde gezondheidszorg </a:t>
            </a:r>
            <a:r>
              <a:rPr lang="nl-BE" sz="2400" dirty="0" smtClean="0"/>
              <a:t>en hebben daardoor hogere kosten.</a:t>
            </a:r>
            <a:endParaRPr lang="nl-BE" sz="2400" dirty="0"/>
          </a:p>
          <a:p>
            <a:endParaRPr lang="nl-BE" dirty="0"/>
          </a:p>
        </p:txBody>
      </p:sp>
    </p:spTree>
    <p:extLst>
      <p:ext uri="{BB962C8B-B14F-4D97-AF65-F5344CB8AC3E}">
        <p14:creationId xmlns:p14="http://schemas.microsoft.com/office/powerpoint/2010/main" val="21042771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4. Samenvatting</a:t>
            </a:r>
          </a:p>
        </p:txBody>
      </p:sp>
      <p:sp>
        <p:nvSpPr>
          <p:cNvPr id="3" name="Tijdelijke aanduiding voor inhoud 2"/>
          <p:cNvSpPr>
            <a:spLocks noGrp="1"/>
          </p:cNvSpPr>
          <p:nvPr>
            <p:ph idx="1"/>
          </p:nvPr>
        </p:nvSpPr>
        <p:spPr/>
        <p:txBody>
          <a:bodyPr>
            <a:noAutofit/>
          </a:bodyPr>
          <a:lstStyle/>
          <a:p>
            <a:pPr lvl="0"/>
            <a:r>
              <a:rPr lang="nl-BE" sz="2200" dirty="0"/>
              <a:t>De </a:t>
            </a:r>
            <a:r>
              <a:rPr lang="nl-BE" sz="2200" b="1" dirty="0">
                <a:solidFill>
                  <a:schemeClr val="accent3"/>
                </a:solidFill>
              </a:rPr>
              <a:t>voornaamste bronnen </a:t>
            </a:r>
            <a:r>
              <a:rPr lang="nl-BE" sz="2200" b="1" dirty="0" smtClean="0">
                <a:solidFill>
                  <a:schemeClr val="accent3"/>
                </a:solidFill>
              </a:rPr>
              <a:t>voor gezondheidsinfo </a:t>
            </a:r>
            <a:r>
              <a:rPr lang="nl-BE" sz="2200" b="1" dirty="0">
                <a:solidFill>
                  <a:schemeClr val="accent3"/>
                </a:solidFill>
              </a:rPr>
              <a:t>zijn: de huisarts</a:t>
            </a:r>
            <a:r>
              <a:rPr lang="nl-BE" sz="2200" dirty="0"/>
              <a:t>, internet en familie. </a:t>
            </a:r>
            <a:endParaRPr lang="nl-BE" sz="2200" dirty="0" smtClean="0"/>
          </a:p>
          <a:p>
            <a:pPr lvl="0"/>
            <a:r>
              <a:rPr lang="nl-BE" sz="2200" dirty="0" smtClean="0"/>
              <a:t>Het </a:t>
            </a:r>
            <a:r>
              <a:rPr lang="nl-BE" sz="2200" dirty="0"/>
              <a:t>onderzoek benadrukt nogmaals </a:t>
            </a:r>
            <a:r>
              <a:rPr lang="nl-BE" sz="2200" b="1" dirty="0">
                <a:solidFill>
                  <a:schemeClr val="accent3"/>
                </a:solidFill>
              </a:rPr>
              <a:t>het belang en de centrale rol van de huisarts</a:t>
            </a:r>
            <a:r>
              <a:rPr lang="nl-BE" sz="2200" b="1" dirty="0" smtClean="0">
                <a:solidFill>
                  <a:schemeClr val="accent3"/>
                </a:solidFill>
              </a:rPr>
              <a:t>.</a:t>
            </a:r>
          </a:p>
          <a:p>
            <a:pPr lvl="0"/>
            <a:r>
              <a:rPr lang="nl-BE" sz="2200" dirty="0"/>
              <a:t>Hoewel het </a:t>
            </a:r>
            <a:r>
              <a:rPr lang="nl-BE" sz="2200" b="1" dirty="0">
                <a:solidFill>
                  <a:schemeClr val="accent3"/>
                </a:solidFill>
              </a:rPr>
              <a:t>internet</a:t>
            </a:r>
            <a:r>
              <a:rPr lang="nl-BE" sz="2200" dirty="0"/>
              <a:t> niet per se voor iedereen de belangrijkste bron voor gezondheidsinformatie is, is het toch een </a:t>
            </a:r>
            <a:r>
              <a:rPr lang="nl-BE" sz="2200" b="1" dirty="0">
                <a:solidFill>
                  <a:schemeClr val="accent3"/>
                </a:solidFill>
              </a:rPr>
              <a:t>sterk vertegenwoordigd </a:t>
            </a:r>
            <a:r>
              <a:rPr lang="nl-BE" sz="2200" b="1" dirty="0" smtClean="0">
                <a:solidFill>
                  <a:schemeClr val="accent3"/>
                </a:solidFill>
              </a:rPr>
              <a:t>zoekmiddel</a:t>
            </a:r>
            <a:r>
              <a:rPr lang="nl-BE" sz="2200" dirty="0"/>
              <a:t>.</a:t>
            </a:r>
          </a:p>
          <a:p>
            <a:r>
              <a:rPr lang="nl-BE" sz="2200" dirty="0"/>
              <a:t>Zoeken naar gezondheidsinformatie is geen neutrale aangelegenheid.</a:t>
            </a:r>
          </a:p>
        </p:txBody>
      </p:sp>
    </p:spTree>
    <p:extLst>
      <p:ext uri="{BB962C8B-B14F-4D97-AF65-F5344CB8AC3E}">
        <p14:creationId xmlns:p14="http://schemas.microsoft.com/office/powerpoint/2010/main" val="1698443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fbeeldingsresultaat voor vr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059582"/>
            <a:ext cx="2435655" cy="3712890"/>
          </a:xfrm>
          <a:prstGeom prst="rect">
            <a:avLst/>
          </a:prstGeom>
          <a:noFill/>
          <a:extLst>
            <a:ext uri="{909E8E84-426E-40DD-AFC4-6F175D3DCCD1}">
              <a14:hiddenFill xmlns:a14="http://schemas.microsoft.com/office/drawing/2010/main">
                <a:solidFill>
                  <a:srgbClr val="FFFFFF"/>
                </a:solidFill>
              </a14:hiddenFill>
            </a:ext>
          </a:extLst>
        </p:spPr>
      </p:pic>
      <p:sp>
        <p:nvSpPr>
          <p:cNvPr id="2" name="Rechthoek 1"/>
          <p:cNvSpPr/>
          <p:nvPr/>
        </p:nvSpPr>
        <p:spPr>
          <a:xfrm>
            <a:off x="251520" y="123478"/>
            <a:ext cx="1702325" cy="553998"/>
          </a:xfrm>
          <a:prstGeom prst="rect">
            <a:avLst/>
          </a:prstGeom>
        </p:spPr>
        <p:txBody>
          <a:bodyPr wrap="none">
            <a:spAutoFit/>
          </a:bodyPr>
          <a:lstStyle/>
          <a:p>
            <a:r>
              <a:rPr lang="nl-BE" sz="3000" b="1" dirty="0">
                <a:solidFill>
                  <a:schemeClr val="bg1"/>
                </a:solidFill>
              </a:rPr>
              <a:t>Vragen?</a:t>
            </a:r>
          </a:p>
        </p:txBody>
      </p:sp>
    </p:spTree>
    <p:extLst>
      <p:ext uri="{BB962C8B-B14F-4D97-AF65-F5344CB8AC3E}">
        <p14:creationId xmlns:p14="http://schemas.microsoft.com/office/powerpoint/2010/main" val="3816520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1. Wat zijn gezondheidsvaardigheden?</a:t>
            </a:r>
            <a:endParaRPr lang="nl-BE" dirty="0"/>
          </a:p>
        </p:txBody>
      </p:sp>
      <p:sp>
        <p:nvSpPr>
          <p:cNvPr id="3" name="Tijdelijke aanduiding voor inhoud 2"/>
          <p:cNvSpPr>
            <a:spLocks noGrp="1"/>
          </p:cNvSpPr>
          <p:nvPr>
            <p:ph idx="1"/>
          </p:nvPr>
        </p:nvSpPr>
        <p:spPr>
          <a:xfrm>
            <a:off x="539750" y="897564"/>
            <a:ext cx="8229600" cy="4050450"/>
          </a:xfrm>
        </p:spPr>
        <p:txBody>
          <a:bodyPr>
            <a:normAutofit fontScale="92500" lnSpcReduction="20000"/>
          </a:bodyPr>
          <a:lstStyle/>
          <a:p>
            <a:r>
              <a:rPr lang="nl-BE" sz="2200" b="1" dirty="0" smtClean="0">
                <a:solidFill>
                  <a:srgbClr val="81A220"/>
                </a:solidFill>
                <a:sym typeface="Wingdings" panose="05000000000000000000" pitchFamily="2" charset="2"/>
              </a:rPr>
              <a:t>Elk individu </a:t>
            </a:r>
            <a:r>
              <a:rPr lang="nl-BE" sz="2200" b="1" dirty="0">
                <a:solidFill>
                  <a:srgbClr val="81A220"/>
                </a:solidFill>
                <a:sym typeface="Wingdings" panose="05000000000000000000" pitchFamily="2" charset="2"/>
              </a:rPr>
              <a:t>wordt, op een bepaald moment, geconfronteerd met vragen en beslissingen op </a:t>
            </a:r>
            <a:r>
              <a:rPr lang="nl-BE" sz="2200" b="1" dirty="0" smtClean="0">
                <a:solidFill>
                  <a:srgbClr val="81A220"/>
                </a:solidFill>
                <a:sym typeface="Wingdings" panose="05000000000000000000" pitchFamily="2" charset="2"/>
              </a:rPr>
              <a:t>gezondheidsgebied.</a:t>
            </a:r>
            <a:endParaRPr lang="nl-BE" sz="2200" b="1" dirty="0">
              <a:solidFill>
                <a:srgbClr val="81A220"/>
              </a:solidFill>
            </a:endParaRPr>
          </a:p>
          <a:p>
            <a:pPr lvl="1"/>
            <a:r>
              <a:rPr lang="nl-BE" sz="1900" dirty="0" smtClean="0"/>
              <a:t>Laat ik mijn kind vaccineren?</a:t>
            </a:r>
          </a:p>
          <a:p>
            <a:pPr lvl="1"/>
            <a:r>
              <a:rPr lang="nl-BE" sz="1900" dirty="0" smtClean="0"/>
              <a:t>Naar welke arts ga ik?</a:t>
            </a:r>
          </a:p>
          <a:p>
            <a:pPr lvl="1"/>
            <a:r>
              <a:rPr lang="nl-BE" sz="1900" dirty="0" smtClean="0"/>
              <a:t>Welke behandeling volg ik het best?</a:t>
            </a:r>
          </a:p>
          <a:p>
            <a:pPr lvl="1"/>
            <a:r>
              <a:rPr lang="nl-BE" sz="1900" dirty="0" smtClean="0"/>
              <a:t>Weet ik op voorhand hoeveel ik zal moeten betalen bij een zorgverlener?</a:t>
            </a:r>
          </a:p>
          <a:p>
            <a:pPr lvl="1"/>
            <a:r>
              <a:rPr lang="nl-BE" sz="1900" dirty="0"/>
              <a:t>Hoe kan ik gezonder eten?</a:t>
            </a:r>
          </a:p>
          <a:p>
            <a:pPr lvl="1"/>
            <a:r>
              <a:rPr lang="nl-BE" sz="1900" dirty="0" smtClean="0">
                <a:sym typeface="Wingdings" panose="05000000000000000000" pitchFamily="2" charset="2"/>
              </a:rPr>
              <a:t>….</a:t>
            </a:r>
          </a:p>
          <a:p>
            <a:r>
              <a:rPr lang="nl-BE" sz="2200" dirty="0" smtClean="0">
                <a:sym typeface="Wingdings" panose="05000000000000000000" pitchFamily="2" charset="2"/>
              </a:rPr>
              <a:t>Patiënten worden meer </a:t>
            </a:r>
            <a:r>
              <a:rPr lang="nl-BE" sz="2200" b="1" dirty="0" smtClean="0">
                <a:solidFill>
                  <a:srgbClr val="81A220"/>
                </a:solidFill>
                <a:sym typeface="Wingdings" panose="05000000000000000000" pitchFamily="2" charset="2"/>
              </a:rPr>
              <a:t>actief betrokken bij beslissingen </a:t>
            </a:r>
            <a:r>
              <a:rPr lang="nl-BE" sz="2200" dirty="0" smtClean="0">
                <a:sym typeface="Wingdings" panose="05000000000000000000" pitchFamily="2" charset="2"/>
              </a:rPr>
              <a:t>over hun gezondheid.</a:t>
            </a:r>
          </a:p>
          <a:p>
            <a:r>
              <a:rPr lang="nl-BE" sz="2200" dirty="0" smtClean="0">
                <a:sym typeface="Wingdings" panose="05000000000000000000" pitchFamily="2" charset="2"/>
              </a:rPr>
              <a:t>Om deze actieve rol te kunnen vervullen, zijn vaardigheden nodig. </a:t>
            </a:r>
          </a:p>
          <a:p>
            <a:endParaRPr lang="nl-BE" sz="2000" dirty="0" smtClean="0">
              <a:sym typeface="Wingdings" panose="05000000000000000000" pitchFamily="2" charset="2"/>
            </a:endParaRPr>
          </a:p>
          <a:p>
            <a:pPr marL="0" indent="0">
              <a:buNone/>
            </a:pPr>
            <a:r>
              <a:rPr lang="nl-BE" sz="2200" b="1" dirty="0" smtClean="0">
                <a:solidFill>
                  <a:schemeClr val="accent3"/>
                </a:solidFill>
                <a:sym typeface="Wingdings" panose="05000000000000000000" pitchFamily="2" charset="2"/>
              </a:rPr>
              <a:t> HEALTH LITERACY OF GEZONDHEIDSVAARDIGHEDEN</a:t>
            </a:r>
            <a:r>
              <a:rPr lang="nl-BE" sz="2200" dirty="0" smtClean="0">
                <a:sym typeface="Wingdings" panose="05000000000000000000" pitchFamily="2" charset="2"/>
              </a:rPr>
              <a:t> </a:t>
            </a:r>
          </a:p>
        </p:txBody>
      </p:sp>
    </p:spTree>
    <p:extLst>
      <p:ext uri="{BB962C8B-B14F-4D97-AF65-F5344CB8AC3E}">
        <p14:creationId xmlns:p14="http://schemas.microsoft.com/office/powerpoint/2010/main" val="29679813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Referenties van de vermelde onderzoeken</a:t>
            </a:r>
            <a:endParaRPr lang="nl-BE" dirty="0"/>
          </a:p>
        </p:txBody>
      </p:sp>
      <p:sp>
        <p:nvSpPr>
          <p:cNvPr id="3" name="Tijdelijke aanduiding voor inhoud 2"/>
          <p:cNvSpPr>
            <a:spLocks noGrp="1"/>
          </p:cNvSpPr>
          <p:nvPr>
            <p:ph idx="1"/>
          </p:nvPr>
        </p:nvSpPr>
        <p:spPr/>
        <p:txBody>
          <a:bodyPr/>
          <a:lstStyle/>
          <a:p>
            <a:r>
              <a:rPr lang="nl-BE" sz="2000" dirty="0" smtClean="0"/>
              <a:t>Vancorenland S, Avalosse H, Verniest R, et al. 2014. Gezondheidsvaardigheden van de </a:t>
            </a:r>
            <a:r>
              <a:rPr lang="nl-BE" sz="2000" dirty="0"/>
              <a:t>B</a:t>
            </a:r>
            <a:r>
              <a:rPr lang="nl-BE" sz="2000" dirty="0" smtClean="0"/>
              <a:t>elgen in kaart gebracht. CM-Informatie 258: 47-54.</a:t>
            </a:r>
            <a:endParaRPr lang="en-US" sz="2000" dirty="0" smtClean="0"/>
          </a:p>
          <a:p>
            <a:r>
              <a:rPr lang="en-US" sz="2000" dirty="0" err="1" smtClean="0"/>
              <a:t>Vandenbosch</a:t>
            </a:r>
            <a:r>
              <a:rPr lang="en-US" sz="2000" dirty="0"/>
              <a:t> J, Van den </a:t>
            </a:r>
            <a:r>
              <a:rPr lang="en-US" sz="2000" dirty="0" err="1"/>
              <a:t>Broucke</a:t>
            </a:r>
            <a:r>
              <a:rPr lang="en-US" sz="2000" dirty="0"/>
              <a:t> S, Vancorenland S</a:t>
            </a:r>
            <a:r>
              <a:rPr lang="en-US" sz="2000" i="1" dirty="0"/>
              <a:t>, et </a:t>
            </a:r>
            <a:r>
              <a:rPr lang="en-US" sz="2000" i="1" dirty="0" smtClean="0"/>
              <a:t>al. </a:t>
            </a:r>
            <a:r>
              <a:rPr lang="en-US" sz="2000" dirty="0" smtClean="0"/>
              <a:t>Health </a:t>
            </a:r>
            <a:r>
              <a:rPr lang="en-US" sz="2000" dirty="0"/>
              <a:t>literacy and the use of healthcare services in </a:t>
            </a:r>
            <a:r>
              <a:rPr lang="en-US" sz="2000" dirty="0" smtClean="0"/>
              <a:t>Belgium. </a:t>
            </a:r>
            <a:r>
              <a:rPr lang="en-US" sz="2000" i="1" dirty="0" smtClean="0"/>
              <a:t>J </a:t>
            </a:r>
            <a:r>
              <a:rPr lang="en-US" sz="2000" i="1" dirty="0" err="1"/>
              <a:t>Epidemiol</a:t>
            </a:r>
            <a:r>
              <a:rPr lang="en-US" sz="2000" i="1" dirty="0"/>
              <a:t> Community Health </a:t>
            </a:r>
            <a:r>
              <a:rPr lang="en-US" sz="2000" dirty="0"/>
              <a:t>2016;</a:t>
            </a:r>
            <a:r>
              <a:rPr lang="en-US" sz="2000" b="1" dirty="0"/>
              <a:t>70:</a:t>
            </a:r>
            <a:r>
              <a:rPr lang="en-US" sz="2000" dirty="0"/>
              <a:t>1032-1038</a:t>
            </a:r>
            <a:r>
              <a:rPr lang="en-US" sz="2000" dirty="0" smtClean="0"/>
              <a:t>.</a:t>
            </a:r>
          </a:p>
          <a:p>
            <a:r>
              <a:rPr lang="nl-BE" sz="2000" dirty="0"/>
              <a:t>Avalosse H, Verniest R, </a:t>
            </a:r>
            <a:r>
              <a:rPr lang="nl-BE" sz="2000" dirty="0" smtClean="0"/>
              <a:t>Vancorenland </a:t>
            </a:r>
            <a:r>
              <a:rPr lang="nl-BE" sz="2000" dirty="0"/>
              <a:t>S, </a:t>
            </a:r>
            <a:r>
              <a:rPr lang="nl-BE" sz="2000" dirty="0" smtClean="0"/>
              <a:t>et </a:t>
            </a:r>
            <a:r>
              <a:rPr lang="nl-BE" sz="2000" dirty="0"/>
              <a:t>al</a:t>
            </a:r>
            <a:r>
              <a:rPr lang="nl-BE" sz="2000" dirty="0" smtClean="0"/>
              <a:t>.</a:t>
            </a:r>
            <a:r>
              <a:rPr lang="nl-BE" sz="2000" dirty="0"/>
              <a:t> </a:t>
            </a:r>
            <a:r>
              <a:rPr lang="nl-BE" sz="2000" dirty="0" smtClean="0"/>
              <a:t>2017. Gezondheidsvaardigheden en informatiebronnen. </a:t>
            </a:r>
            <a:r>
              <a:rPr lang="nl-BE" sz="2000" dirty="0"/>
              <a:t>CM-Informatie </a:t>
            </a:r>
            <a:r>
              <a:rPr lang="nl-BE" sz="2000" dirty="0" smtClean="0"/>
              <a:t>267: 37-47.</a:t>
            </a:r>
            <a:endParaRPr lang="en-US" sz="2000" dirty="0"/>
          </a:p>
          <a:p>
            <a:endParaRPr lang="en-US" sz="2000" dirty="0"/>
          </a:p>
          <a:p>
            <a:endParaRPr lang="nl-BE" dirty="0"/>
          </a:p>
        </p:txBody>
      </p:sp>
    </p:spTree>
    <p:extLst>
      <p:ext uri="{BB962C8B-B14F-4D97-AF65-F5344CB8AC3E}">
        <p14:creationId xmlns:p14="http://schemas.microsoft.com/office/powerpoint/2010/main" val="2492045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1. Wat </a:t>
            </a:r>
            <a:r>
              <a:rPr lang="nl-BE" dirty="0"/>
              <a:t>zijn gezondheidsvaardigheden?</a:t>
            </a:r>
          </a:p>
        </p:txBody>
      </p:sp>
      <p:sp>
        <p:nvSpPr>
          <p:cNvPr id="3" name="Tijdelijke aanduiding voor inhoud 2"/>
          <p:cNvSpPr>
            <a:spLocks noGrp="1"/>
          </p:cNvSpPr>
          <p:nvPr>
            <p:ph idx="1"/>
          </p:nvPr>
        </p:nvSpPr>
        <p:spPr>
          <a:xfrm>
            <a:off x="457200" y="1000114"/>
            <a:ext cx="8229600" cy="3947900"/>
          </a:xfrm>
        </p:spPr>
        <p:txBody>
          <a:bodyPr>
            <a:normAutofit/>
          </a:bodyPr>
          <a:lstStyle/>
          <a:p>
            <a:r>
              <a:rPr lang="nl-BE" sz="2400" i="1" dirty="0"/>
              <a:t>D</a:t>
            </a:r>
            <a:r>
              <a:rPr lang="nl-BE" sz="2400" i="1" dirty="0" smtClean="0"/>
              <a:t>e </a:t>
            </a:r>
            <a:r>
              <a:rPr lang="nl-BE" sz="2400" i="1" dirty="0"/>
              <a:t>kennis, motivatie en competentie </a:t>
            </a:r>
            <a:r>
              <a:rPr lang="nl-BE" sz="2400" b="1" i="1" dirty="0">
                <a:solidFill>
                  <a:schemeClr val="accent3"/>
                </a:solidFill>
              </a:rPr>
              <a:t>om informatie over gezondheid op te zoeken, te begrijpen, te </a:t>
            </a:r>
            <a:r>
              <a:rPr lang="nl-BE" sz="2400" b="1" i="1" dirty="0" smtClean="0">
                <a:solidFill>
                  <a:schemeClr val="accent3"/>
                </a:solidFill>
              </a:rPr>
              <a:t>beoordelen </a:t>
            </a:r>
            <a:r>
              <a:rPr lang="nl-BE" sz="2400" b="1" i="1" dirty="0">
                <a:solidFill>
                  <a:schemeClr val="accent3"/>
                </a:solidFill>
              </a:rPr>
              <a:t>en toe te passen </a:t>
            </a:r>
            <a:endParaRPr lang="nl-BE" sz="2400" b="1" i="1" dirty="0" smtClean="0">
              <a:solidFill>
                <a:schemeClr val="accent3"/>
              </a:solidFill>
            </a:endParaRPr>
          </a:p>
          <a:p>
            <a:r>
              <a:rPr lang="nl-BE" sz="2400" i="1" dirty="0" smtClean="0"/>
              <a:t>om </a:t>
            </a:r>
            <a:r>
              <a:rPr lang="nl-BE" sz="2400" i="1" dirty="0"/>
              <a:t>in het dagelijks leven </a:t>
            </a:r>
            <a:r>
              <a:rPr lang="nl-BE" sz="2400" b="1" i="1" dirty="0"/>
              <a:t>beslissingen te kunnen nemen</a:t>
            </a:r>
            <a:r>
              <a:rPr lang="nl-BE" sz="2400" i="1" dirty="0"/>
              <a:t> </a:t>
            </a:r>
            <a:r>
              <a:rPr lang="nl-BE" sz="2400" i="1" dirty="0" smtClean="0"/>
              <a:t>met </a:t>
            </a:r>
            <a:r>
              <a:rPr lang="nl-BE" sz="2400" i="1" dirty="0"/>
              <a:t>betrekking tot de </a:t>
            </a:r>
            <a:r>
              <a:rPr lang="nl-BE" sz="2400" b="1" i="1" dirty="0">
                <a:solidFill>
                  <a:schemeClr val="accent3"/>
                </a:solidFill>
              </a:rPr>
              <a:t>gezondheidszorg, ziektepreventie en gezondheidsbevordering</a:t>
            </a:r>
            <a:r>
              <a:rPr lang="nl-BE" sz="2400" i="1" dirty="0" smtClean="0"/>
              <a:t>,</a:t>
            </a:r>
          </a:p>
          <a:p>
            <a:r>
              <a:rPr lang="nl-BE" sz="2400" i="1" dirty="0" smtClean="0"/>
              <a:t>en </a:t>
            </a:r>
            <a:r>
              <a:rPr lang="nl-BE" sz="2400" i="1" dirty="0"/>
              <a:t>zo gedurende de ganse levensloop </a:t>
            </a:r>
            <a:r>
              <a:rPr lang="nl-BE" sz="2400" b="1" i="1" dirty="0">
                <a:solidFill>
                  <a:schemeClr val="accent3"/>
                </a:solidFill>
              </a:rPr>
              <a:t>de eigen gezondheid te handhaven of te verbeteren</a:t>
            </a:r>
            <a:r>
              <a:rPr lang="nl-BE" sz="2400" i="1" dirty="0"/>
              <a:t>”. </a:t>
            </a:r>
            <a:endParaRPr lang="nl-BE" sz="2400" i="1" dirty="0" smtClean="0"/>
          </a:p>
          <a:p>
            <a:pPr marL="0" indent="0">
              <a:buNone/>
            </a:pPr>
            <a:r>
              <a:rPr lang="nl-BE" sz="2000" i="1" dirty="0" smtClean="0"/>
              <a:t>    </a:t>
            </a:r>
          </a:p>
          <a:p>
            <a:pPr marL="0" indent="0">
              <a:buNone/>
            </a:pPr>
            <a:r>
              <a:rPr lang="nl-BE" sz="2000" i="1" dirty="0"/>
              <a:t> </a:t>
            </a:r>
            <a:r>
              <a:rPr lang="nl-BE" sz="2000" i="1" dirty="0" smtClean="0"/>
              <a:t>    (</a:t>
            </a:r>
            <a:r>
              <a:rPr lang="nl-BE" sz="2000" dirty="0"/>
              <a:t>SØRENSEN K et al, 2012).</a:t>
            </a:r>
          </a:p>
        </p:txBody>
      </p:sp>
    </p:spTree>
    <p:extLst>
      <p:ext uri="{BB962C8B-B14F-4D97-AF65-F5344CB8AC3E}">
        <p14:creationId xmlns:p14="http://schemas.microsoft.com/office/powerpoint/2010/main" val="891937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1. Wat </a:t>
            </a:r>
            <a:r>
              <a:rPr lang="nl-BE" dirty="0"/>
              <a:t>zijn gezondheidsvaardigheden?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891638626"/>
              </p:ext>
            </p:extLst>
          </p:nvPr>
        </p:nvGraphicFramePr>
        <p:xfrm>
          <a:off x="379274" y="915566"/>
          <a:ext cx="8435280" cy="3804454"/>
        </p:xfrm>
        <a:graphic>
          <a:graphicData uri="http://schemas.openxmlformats.org/drawingml/2006/table">
            <a:tbl>
              <a:tblPr firstRow="1" bandRow="1">
                <a:tableStyleId>{5C22544A-7EE6-4342-B048-85BDC9FD1C3A}</a:tableStyleId>
              </a:tblPr>
              <a:tblGrid>
                <a:gridCol w="2242592"/>
                <a:gridCol w="6192688"/>
              </a:tblGrid>
              <a:tr h="414286">
                <a:tc gridSpan="2">
                  <a:txBody>
                    <a:bodyPr/>
                    <a:lstStyle/>
                    <a:p>
                      <a:r>
                        <a:rPr lang="nl-BE" sz="1800" u="none" strike="noStrike" kern="1200" baseline="0" dirty="0" smtClean="0"/>
                        <a:t>Dimensies van gezondheidsvaardigheden</a:t>
                      </a:r>
                      <a:endParaRPr lang="nl-BE" dirty="0"/>
                    </a:p>
                  </a:txBody>
                  <a:tcPr/>
                </a:tc>
                <a:tc hMerge="1">
                  <a:txBody>
                    <a:bodyPr/>
                    <a:lstStyle/>
                    <a:p>
                      <a:endParaRPr lang="nl-BE" dirty="0"/>
                    </a:p>
                  </a:txBody>
                  <a:tcPr/>
                </a:tc>
              </a:tr>
              <a:tr h="414286">
                <a:tc>
                  <a:txBody>
                    <a:bodyPr/>
                    <a:lstStyle/>
                    <a:p>
                      <a:r>
                        <a:rPr lang="nl-BE" dirty="0" smtClean="0"/>
                        <a:t>Toegang hebben tot</a:t>
                      </a:r>
                      <a:endParaRPr lang="nl-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800" u="none" strike="noStrike" kern="1200" baseline="0" dirty="0" smtClean="0"/>
                        <a:t>Vaardigheden om gezondheidsinformatie </a:t>
                      </a:r>
                      <a:r>
                        <a:rPr lang="nl-BE" sz="1800" b="1" u="sng" strike="noStrike" kern="1200" baseline="0" dirty="0" smtClean="0"/>
                        <a:t>op te zoeken</a:t>
                      </a:r>
                      <a:endParaRPr lang="nl-BE" sz="1800" b="1" i="0" u="sng" strike="noStrike" kern="1200" baseline="0" dirty="0" smtClean="0">
                        <a:solidFill>
                          <a:schemeClr val="dk1"/>
                        </a:solidFill>
                        <a:latin typeface="+mn-lt"/>
                        <a:ea typeface="+mn-ea"/>
                        <a:cs typeface="+mn-cs"/>
                      </a:endParaRPr>
                    </a:p>
                  </a:txBody>
                  <a:tcPr/>
                </a:tc>
              </a:tr>
              <a:tr h="715069">
                <a:tc>
                  <a:txBody>
                    <a:bodyPr/>
                    <a:lstStyle/>
                    <a:p>
                      <a:r>
                        <a:rPr lang="nl-BE" dirty="0" smtClean="0"/>
                        <a:t>Begrijpen</a:t>
                      </a:r>
                      <a:endParaRPr lang="nl-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800" u="none" strike="noStrike" kern="1200" baseline="0" dirty="0" smtClean="0"/>
                        <a:t>Vaardigheden om de beschikbare gezondheidsinformatie </a:t>
                      </a:r>
                      <a:r>
                        <a:rPr lang="nl-BE" sz="1800" b="1" u="sng" strike="noStrike" kern="1200" baseline="0" dirty="0" smtClean="0"/>
                        <a:t>te begrijpen</a:t>
                      </a:r>
                      <a:r>
                        <a:rPr lang="nl-BE" sz="1800" b="1" u="none" strike="noStrike" kern="1200" baseline="0" dirty="0" smtClean="0"/>
                        <a:t> </a:t>
                      </a:r>
                      <a:r>
                        <a:rPr lang="nl-BE" sz="1800" u="none" strike="noStrike" kern="1200" baseline="0" dirty="0" smtClean="0"/>
                        <a:t>	</a:t>
                      </a:r>
                      <a:endParaRPr lang="nl-BE" sz="1800" b="0" i="0" u="none" strike="noStrike" kern="1200" baseline="0" dirty="0" smtClean="0">
                        <a:solidFill>
                          <a:schemeClr val="dk1"/>
                        </a:solidFill>
                        <a:latin typeface="+mn-lt"/>
                        <a:ea typeface="+mn-ea"/>
                        <a:cs typeface="+mn-cs"/>
                      </a:endParaRPr>
                    </a:p>
                  </a:txBody>
                  <a:tcPr/>
                </a:tc>
              </a:tr>
              <a:tr h="932828">
                <a:tc>
                  <a:txBody>
                    <a:bodyPr/>
                    <a:lstStyle/>
                    <a:p>
                      <a:r>
                        <a:rPr lang="nl-BE" dirty="0" smtClean="0"/>
                        <a:t>Evalueren</a:t>
                      </a:r>
                      <a:endParaRPr lang="nl-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800" u="none" strike="noStrike" kern="1200" baseline="0" dirty="0" smtClean="0"/>
                        <a:t>Vaardigheden om de beschikbare informatie </a:t>
                      </a:r>
                      <a:r>
                        <a:rPr lang="nl-BE" sz="1800" b="1" u="sng" strike="noStrike" kern="1200" baseline="0" dirty="0" smtClean="0"/>
                        <a:t>te interpreteren, te filteren, te beoordelen en te evalueren </a:t>
                      </a:r>
                      <a:endParaRPr lang="nl-BE" sz="1800" b="1" i="0" u="sng" strike="noStrike" kern="1200" baseline="0" dirty="0" smtClean="0">
                        <a:solidFill>
                          <a:schemeClr val="dk1"/>
                        </a:solidFill>
                        <a:latin typeface="+mn-lt"/>
                        <a:ea typeface="+mn-ea"/>
                        <a:cs typeface="+mn-cs"/>
                      </a:endParaRPr>
                    </a:p>
                  </a:txBody>
                  <a:tcPr/>
                </a:tc>
              </a:tr>
              <a:tr h="1327985">
                <a:tc>
                  <a:txBody>
                    <a:bodyPr/>
                    <a:lstStyle/>
                    <a:p>
                      <a:r>
                        <a:rPr lang="nl-BE" dirty="0" smtClean="0"/>
                        <a:t>Toepassen</a:t>
                      </a:r>
                      <a:endParaRPr lang="nl-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800" u="none" strike="noStrike" kern="1200" baseline="0" dirty="0" smtClean="0"/>
                        <a:t>Vaardigheden om deze informatie</a:t>
                      </a:r>
                      <a:r>
                        <a:rPr lang="nl-BE" sz="1800" b="1" u="none" strike="noStrike" kern="1200" baseline="0" dirty="0" smtClean="0"/>
                        <a:t> </a:t>
                      </a:r>
                      <a:r>
                        <a:rPr lang="nl-BE" sz="1800" b="1" u="sng" strike="noStrike" kern="1200" baseline="0" dirty="0" smtClean="0"/>
                        <a:t>te gebruiken om een beslissing te nemen</a:t>
                      </a:r>
                      <a:r>
                        <a:rPr lang="nl-BE" sz="1800" u="none" strike="noStrike" kern="1200" baseline="0" dirty="0" smtClean="0"/>
                        <a:t> over de gezondheidszorg, ziektepreventie en gezondheidsbevordering en zo de eigen gezondheid te handhaven of te verbeteren.	</a:t>
                      </a:r>
                      <a:endParaRPr lang="nl-BE" sz="1800" b="0" i="0" u="none" strike="noStrike" kern="1200" baseline="0" dirty="0" smtClean="0">
                        <a:solidFill>
                          <a:schemeClr val="dk1"/>
                        </a:solidFill>
                        <a:latin typeface="+mn-lt"/>
                        <a:ea typeface="+mn-ea"/>
                        <a:cs typeface="+mn-cs"/>
                      </a:endParaRPr>
                    </a:p>
                  </a:txBody>
                  <a:tcPr/>
                </a:tc>
              </a:tr>
            </a:tbl>
          </a:graphicData>
        </a:graphic>
      </p:graphicFrame>
      <p:sp>
        <p:nvSpPr>
          <p:cNvPr id="5" name="Rechthoek 4"/>
          <p:cNvSpPr/>
          <p:nvPr/>
        </p:nvSpPr>
        <p:spPr>
          <a:xfrm>
            <a:off x="405016" y="4856261"/>
            <a:ext cx="2776722" cy="307777"/>
          </a:xfrm>
          <a:prstGeom prst="rect">
            <a:avLst/>
          </a:prstGeom>
        </p:spPr>
        <p:txBody>
          <a:bodyPr wrap="none">
            <a:spAutoFit/>
          </a:bodyPr>
          <a:lstStyle/>
          <a:p>
            <a:r>
              <a:rPr lang="nl-BE" sz="1400" dirty="0"/>
              <a:t>Bron: SØRENSEN K et al, 2012 </a:t>
            </a:r>
          </a:p>
        </p:txBody>
      </p:sp>
    </p:spTree>
    <p:extLst>
      <p:ext uri="{BB962C8B-B14F-4D97-AF65-F5344CB8AC3E}">
        <p14:creationId xmlns:p14="http://schemas.microsoft.com/office/powerpoint/2010/main" val="392646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1. Wat </a:t>
            </a:r>
            <a:r>
              <a:rPr lang="nl-BE" dirty="0"/>
              <a:t>zijn gezondheidsvaardigheden?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276153158"/>
              </p:ext>
            </p:extLst>
          </p:nvPr>
        </p:nvGraphicFramePr>
        <p:xfrm>
          <a:off x="457200" y="843558"/>
          <a:ext cx="8229600" cy="3962400"/>
        </p:xfrm>
        <a:graphic>
          <a:graphicData uri="http://schemas.openxmlformats.org/drawingml/2006/table">
            <a:tbl>
              <a:tblPr firstRow="1" bandRow="1">
                <a:tableStyleId>{5C22544A-7EE6-4342-B048-85BDC9FD1C3A}</a:tableStyleId>
              </a:tblPr>
              <a:tblGrid>
                <a:gridCol w="3106688"/>
                <a:gridCol w="5122912"/>
              </a:tblGrid>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800" b="1" i="0" u="none" strike="noStrike" kern="1200" baseline="0" dirty="0" smtClean="0">
                          <a:solidFill>
                            <a:schemeClr val="lt1"/>
                          </a:solidFill>
                          <a:latin typeface="+mn-lt"/>
                          <a:ea typeface="+mn-ea"/>
                          <a:cs typeface="+mn-cs"/>
                        </a:rPr>
                        <a:t>Informatie-domeinen van </a:t>
                      </a:r>
                      <a:r>
                        <a:rPr lang="nl-BE" sz="1800" u="none" strike="noStrike" kern="1200" baseline="0" dirty="0" smtClean="0"/>
                        <a:t>gezondheidsvaardigheden</a:t>
                      </a:r>
                      <a:r>
                        <a:rPr lang="nl-BE" sz="1800" b="0" i="0" u="none" strike="noStrike" kern="1200" baseline="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BE" sz="1800" b="1" i="0"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800" b="1" i="0" u="none" strike="noStrike" kern="1200" baseline="0" dirty="0" smtClean="0">
                          <a:solidFill>
                            <a:schemeClr val="lt1"/>
                          </a:solidFill>
                          <a:latin typeface="+mn-lt"/>
                          <a:ea typeface="+mn-ea"/>
                          <a:cs typeface="+mn-cs"/>
                        </a:rPr>
                        <a:t>Voorbeelden van vaardigheden</a:t>
                      </a:r>
                      <a:r>
                        <a:rPr lang="nl-BE" sz="1800" b="0" i="0" u="none" strike="noStrike" kern="1200" baseline="0" dirty="0" smtClean="0">
                          <a:solidFill>
                            <a:schemeClr val="lt1"/>
                          </a:solidFill>
                          <a:latin typeface="+mn-lt"/>
                          <a:ea typeface="+mn-ea"/>
                          <a:cs typeface="+mn-cs"/>
                        </a:rPr>
                        <a:t>	</a:t>
                      </a:r>
                      <a:endParaRPr lang="nl-BE" dirty="0"/>
                    </a:p>
                  </a:txBody>
                  <a:tcPr/>
                </a:tc>
              </a:tr>
              <a:tr h="597768">
                <a:tc>
                  <a:txBody>
                    <a:bodyPr/>
                    <a:lstStyle/>
                    <a:p>
                      <a:r>
                        <a:rPr lang="nl-BE" dirty="0" smtClean="0"/>
                        <a:t>Gezondheidszorg en management van ziekte</a:t>
                      </a:r>
                      <a:endParaRPr lang="nl-BE" dirty="0"/>
                    </a:p>
                  </a:txBody>
                  <a:tcPr/>
                </a:tc>
                <a:tc>
                  <a:txBody>
                    <a:bodyPr/>
                    <a:lstStyle/>
                    <a:p>
                      <a:r>
                        <a:rPr lang="nl-BE" sz="1400" dirty="0" smtClean="0"/>
                        <a:t>Herkennen van symptomen, opvolgen van voorschriften op bijsluiters, uitrekenen van voorgeschreven dosis medicatie</a:t>
                      </a:r>
                      <a:endParaRPr lang="nl-BE" sz="1400" dirty="0"/>
                    </a:p>
                  </a:txBody>
                  <a:tcPr/>
                </a:tc>
              </a:tr>
              <a:tr h="370840">
                <a:tc>
                  <a:txBody>
                    <a:bodyPr/>
                    <a:lstStyle/>
                    <a:p>
                      <a:r>
                        <a:rPr lang="nl-BE" dirty="0" smtClean="0"/>
                        <a:t>Functioneren binnen het zorgsysteem</a:t>
                      </a:r>
                      <a:endParaRPr lang="nl-BE" dirty="0"/>
                    </a:p>
                  </a:txBody>
                  <a:tcPr/>
                </a:tc>
                <a:tc>
                  <a:txBody>
                    <a:bodyPr/>
                    <a:lstStyle/>
                    <a:p>
                      <a:pPr algn="l"/>
                      <a:r>
                        <a:rPr lang="nl-BE" sz="1400" dirty="0" smtClean="0"/>
                        <a:t>Keuze van een arts of specialist, maken van een afspraak, vragen stellen aan zorgverleners, invullen van formulieren voor mutualiteit, afsluiten van een aanvullende verzekering (zoals bijvoorbeeld een hospitalisatieverzekering)</a:t>
                      </a:r>
                      <a:endParaRPr lang="nl-BE" sz="1400" dirty="0"/>
                    </a:p>
                  </a:txBody>
                  <a:tcPr/>
                </a:tc>
              </a:tr>
              <a:tr h="370840">
                <a:tc>
                  <a:txBody>
                    <a:bodyPr/>
                    <a:lstStyle/>
                    <a:p>
                      <a:r>
                        <a:rPr lang="nl-BE" dirty="0" smtClean="0"/>
                        <a:t>Ziektepreventie en gezondheidsbescherming</a:t>
                      </a:r>
                      <a:endParaRPr lang="nl-BE" dirty="0"/>
                    </a:p>
                  </a:txBody>
                  <a:tcPr/>
                </a:tc>
                <a:tc>
                  <a:txBody>
                    <a:bodyPr/>
                    <a:lstStyle/>
                    <a:p>
                      <a:r>
                        <a:rPr lang="nl-BE" sz="1400" dirty="0" smtClean="0"/>
                        <a:t>Inschatten van eigen risico, kiezen voor deelname aan screening, diagnostische tests of vaccinaties, kiezen tussen producten, gebruik van producten</a:t>
                      </a:r>
                      <a:endParaRPr lang="nl-BE" sz="1400" dirty="0"/>
                    </a:p>
                  </a:txBody>
                  <a:tcPr/>
                </a:tc>
              </a:tr>
              <a:tr h="370840">
                <a:tc>
                  <a:txBody>
                    <a:bodyPr/>
                    <a:lstStyle/>
                    <a:p>
                      <a:r>
                        <a:rPr lang="nl-BE" dirty="0" smtClean="0"/>
                        <a:t>Gezondheidsbevordering</a:t>
                      </a:r>
                      <a:endParaRPr lang="nl-BE" dirty="0"/>
                    </a:p>
                  </a:txBody>
                  <a:tcPr/>
                </a:tc>
                <a:tc>
                  <a:txBody>
                    <a:bodyPr/>
                    <a:lstStyle/>
                    <a:p>
                      <a:r>
                        <a:rPr lang="nl-BE" sz="1400" dirty="0" smtClean="0"/>
                        <a:t>Gezonde voeding kopen en bereiden, plannen van voldoende lichaamsactiviteit, volgen van een rookstopprogramma, maatregelen nemen ter bescherming tegen ongevallen</a:t>
                      </a:r>
                      <a:endParaRPr lang="nl-BE" sz="1400" dirty="0"/>
                    </a:p>
                  </a:txBody>
                  <a:tcPr/>
                </a:tc>
              </a:tr>
            </a:tbl>
          </a:graphicData>
        </a:graphic>
      </p:graphicFrame>
    </p:spTree>
    <p:extLst>
      <p:ext uri="{BB962C8B-B14F-4D97-AF65-F5344CB8AC3E}">
        <p14:creationId xmlns:p14="http://schemas.microsoft.com/office/powerpoint/2010/main" val="596993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1. Wat zijn gezondheidsvaardigheden?</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BE" sz="3000" b="1" dirty="0" smtClean="0">
                <a:solidFill>
                  <a:schemeClr val="accent3"/>
                </a:solidFill>
              </a:rPr>
              <a:t>WHO erkent gezondheidsvaardigheden als een belangrijke bepalende factor voor gezondheid (WHO 2008)</a:t>
            </a:r>
          </a:p>
          <a:p>
            <a:r>
              <a:rPr lang="nl-BE" b="1" u="sng" dirty="0" smtClean="0"/>
              <a:t>Goede gezondheidsvaardigheden</a:t>
            </a:r>
            <a:r>
              <a:rPr lang="nl-BE" dirty="0" smtClean="0"/>
              <a:t> </a:t>
            </a:r>
            <a:r>
              <a:rPr lang="nl-BE" dirty="0"/>
              <a:t>leiden </a:t>
            </a:r>
            <a:r>
              <a:rPr lang="nl-BE" dirty="0" smtClean="0"/>
              <a:t>tot: </a:t>
            </a:r>
          </a:p>
          <a:p>
            <a:pPr lvl="1"/>
            <a:r>
              <a:rPr lang="nl-BE" sz="2900" dirty="0" smtClean="0"/>
              <a:t>beter geïnformeerde keuzes</a:t>
            </a:r>
          </a:p>
          <a:p>
            <a:pPr lvl="1"/>
            <a:r>
              <a:rPr lang="nl-BE" sz="2900" dirty="0"/>
              <a:t>m</a:t>
            </a:r>
            <a:r>
              <a:rPr lang="nl-BE" sz="2900" dirty="0" smtClean="0"/>
              <a:t>eer geloof in eigen kunnen</a:t>
            </a:r>
          </a:p>
          <a:p>
            <a:pPr lvl="1"/>
            <a:r>
              <a:rPr lang="nl-BE" sz="2900" dirty="0"/>
              <a:t>b</a:t>
            </a:r>
            <a:r>
              <a:rPr lang="nl-BE" sz="2900" dirty="0" smtClean="0"/>
              <a:t>etere attitudes omtrent gezondheid en gezondere leefgewoontes</a:t>
            </a:r>
          </a:p>
          <a:p>
            <a:pPr lvl="1"/>
            <a:r>
              <a:rPr lang="nl-BE" sz="2900" dirty="0"/>
              <a:t>b</a:t>
            </a:r>
            <a:r>
              <a:rPr lang="nl-BE" sz="2900" dirty="0" smtClean="0"/>
              <a:t>etere preventie</a:t>
            </a:r>
          </a:p>
          <a:p>
            <a:pPr lvl="1"/>
            <a:r>
              <a:rPr lang="nl-BE" sz="2900" dirty="0"/>
              <a:t>b</a:t>
            </a:r>
            <a:r>
              <a:rPr lang="nl-BE" sz="2900" dirty="0" smtClean="0"/>
              <a:t>etere gezondheid</a:t>
            </a:r>
          </a:p>
          <a:p>
            <a:pPr lvl="1"/>
            <a:r>
              <a:rPr lang="nl-BE" sz="2900" dirty="0"/>
              <a:t>l</a:t>
            </a:r>
            <a:r>
              <a:rPr lang="nl-BE" sz="2900" dirty="0" smtClean="0"/>
              <a:t>age kosten voor gezondheidszorg</a:t>
            </a:r>
          </a:p>
          <a:p>
            <a:r>
              <a:rPr lang="nl-BE" sz="3000" b="1" dirty="0">
                <a:solidFill>
                  <a:schemeClr val="accent3"/>
                </a:solidFill>
              </a:rPr>
              <a:t>Het verbeteren van </a:t>
            </a:r>
            <a:r>
              <a:rPr lang="nl-BE" sz="3000" b="1" dirty="0" smtClean="0">
                <a:solidFill>
                  <a:schemeClr val="accent3"/>
                </a:solidFill>
              </a:rPr>
              <a:t>gezondheidsvaardigheden </a:t>
            </a:r>
            <a:r>
              <a:rPr lang="nl-BE" sz="3000" b="1" dirty="0">
                <a:solidFill>
                  <a:schemeClr val="accent3"/>
                </a:solidFill>
              </a:rPr>
              <a:t>komt dan ook de volksgezondheid ten goede. </a:t>
            </a:r>
            <a:endParaRPr lang="nl-BE" sz="3000" b="1" dirty="0" smtClean="0">
              <a:solidFill>
                <a:schemeClr val="accent3"/>
              </a:solidFill>
            </a:endParaRPr>
          </a:p>
          <a:p>
            <a:pPr lvl="1"/>
            <a:endParaRPr lang="nl-BE" dirty="0" smtClean="0"/>
          </a:p>
        </p:txBody>
      </p:sp>
    </p:spTree>
    <p:extLst>
      <p:ext uri="{BB962C8B-B14F-4D97-AF65-F5344CB8AC3E}">
        <p14:creationId xmlns:p14="http://schemas.microsoft.com/office/powerpoint/2010/main" val="2659910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sz="2200" dirty="0"/>
              <a:t>Er zijn verschillende factoren die aan de basis liggen van </a:t>
            </a:r>
            <a:r>
              <a:rPr lang="nl-BE" sz="2200" b="1" u="sng" dirty="0"/>
              <a:t>lage </a:t>
            </a:r>
            <a:r>
              <a:rPr lang="nl-BE" sz="2200" b="1" u="sng" dirty="0" smtClean="0"/>
              <a:t>gezondheidsvaardigheden</a:t>
            </a:r>
            <a:r>
              <a:rPr lang="nl-BE" sz="2200" dirty="0" smtClean="0"/>
              <a:t>:</a:t>
            </a:r>
          </a:p>
          <a:p>
            <a:pPr lvl="1"/>
            <a:r>
              <a:rPr lang="nl-BE" sz="2200" dirty="0" smtClean="0"/>
              <a:t>een </a:t>
            </a:r>
            <a:r>
              <a:rPr lang="nl-BE" sz="2200" dirty="0"/>
              <a:t>laag opleidingsniveau, </a:t>
            </a:r>
            <a:endParaRPr lang="nl-BE" sz="2200" dirty="0" smtClean="0"/>
          </a:p>
          <a:p>
            <a:pPr lvl="1"/>
            <a:r>
              <a:rPr lang="nl-BE" sz="2200" dirty="0"/>
              <a:t>e</a:t>
            </a:r>
            <a:r>
              <a:rPr lang="nl-BE" sz="2200" dirty="0" smtClean="0"/>
              <a:t>en lage </a:t>
            </a:r>
            <a:r>
              <a:rPr lang="nl-BE" sz="2200" dirty="0" err="1"/>
              <a:t>sociaal-economische</a:t>
            </a:r>
            <a:r>
              <a:rPr lang="nl-BE" sz="2200" dirty="0"/>
              <a:t> </a:t>
            </a:r>
            <a:r>
              <a:rPr lang="nl-BE" sz="2200" dirty="0" smtClean="0"/>
              <a:t>status</a:t>
            </a:r>
          </a:p>
          <a:p>
            <a:pPr lvl="1"/>
            <a:r>
              <a:rPr lang="nl-BE" sz="2200" dirty="0" smtClean="0"/>
              <a:t>en </a:t>
            </a:r>
            <a:r>
              <a:rPr lang="nl-BE" sz="2200" dirty="0"/>
              <a:t>het behoren tot een etnische minderheid. </a:t>
            </a:r>
            <a:endParaRPr lang="nl-BE" sz="2200" dirty="0" smtClean="0"/>
          </a:p>
          <a:p>
            <a:r>
              <a:rPr lang="nl-BE" sz="2200" dirty="0"/>
              <a:t>In die zin </a:t>
            </a:r>
            <a:r>
              <a:rPr lang="nl-BE" sz="2200" b="1" dirty="0">
                <a:solidFill>
                  <a:schemeClr val="accent3"/>
                </a:solidFill>
              </a:rPr>
              <a:t>kunnen </a:t>
            </a:r>
            <a:r>
              <a:rPr lang="nl-BE" sz="2200" b="1" dirty="0" smtClean="0">
                <a:solidFill>
                  <a:schemeClr val="accent3"/>
                </a:solidFill>
              </a:rPr>
              <a:t>lage gezondheidsvaardigheden </a:t>
            </a:r>
            <a:r>
              <a:rPr lang="nl-BE" sz="2200" b="1" dirty="0">
                <a:solidFill>
                  <a:schemeClr val="accent3"/>
                </a:solidFill>
              </a:rPr>
              <a:t>beschouwd worden als een factor die bijdraagt tot gezondheidsongelijkheden.</a:t>
            </a:r>
          </a:p>
        </p:txBody>
      </p:sp>
      <p:sp>
        <p:nvSpPr>
          <p:cNvPr id="4" name="Titel 1"/>
          <p:cNvSpPr>
            <a:spLocks noGrp="1"/>
          </p:cNvSpPr>
          <p:nvPr>
            <p:ph type="title"/>
          </p:nvPr>
        </p:nvSpPr>
        <p:spPr>
          <a:xfrm>
            <a:off x="457200" y="1"/>
            <a:ext cx="7472386" cy="714362"/>
          </a:xfrm>
        </p:spPr>
        <p:txBody>
          <a:bodyPr/>
          <a:lstStyle/>
          <a:p>
            <a:r>
              <a:rPr lang="nl-BE" dirty="0"/>
              <a:t>1. Wat zijn gezondheidsvaardigheden?</a:t>
            </a:r>
          </a:p>
        </p:txBody>
      </p:sp>
    </p:spTree>
    <p:extLst>
      <p:ext uri="{BB962C8B-B14F-4D97-AF65-F5344CB8AC3E}">
        <p14:creationId xmlns:p14="http://schemas.microsoft.com/office/powerpoint/2010/main" val="2410939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_sjabloon_NL_2014">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 Slide_CM-groe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tel Slide_Blauw">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itel Slide_Oker">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Inhoud slide_limoe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Inhoud slide_CM-groe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Inhoud slide_Blauw">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Inhoud slide_Oker">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M-indeling">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otK Document" ma:contentTypeID="0x01010095118CB012448146B5F5789EC2043D93001BD64C018CA4104DA937AA903DA4F862" ma:contentTypeVersion="0" ma:contentTypeDescription="" ma:contentTypeScope="" ma:versionID="7e2352e24ff5fc4015344d7da1194b68">
  <xsd:schema xmlns:xsd="http://www.w3.org/2001/XMLSchema" xmlns:xs="http://www.w3.org/2001/XMLSchema" xmlns:p="http://schemas.microsoft.com/office/2006/metadata/properties" xmlns:ns2="c00ca64f-17b4-44a7-b42f-24288c80706a" xmlns:ns3="93BA74C4-AAAA-4E9E-B769-06A62B3CF6B1" xmlns:ns4="6694ed9c-1122-4631-b246-f254168301df" targetNamespace="http://schemas.microsoft.com/office/2006/metadata/properties" ma:root="true" ma:fieldsID="91247ae53c33dcf2f0a6b8083358ab86" ns2:_="" ns3:_="" ns4:_="">
    <xsd:import namespace="c00ca64f-17b4-44a7-b42f-24288c80706a"/>
    <xsd:import namespace="93BA74C4-AAAA-4E9E-B769-06A62B3CF6B1"/>
    <xsd:import namespace="6694ed9c-1122-4631-b246-f254168301df"/>
    <xsd:element name="properties">
      <xsd:complexType>
        <xsd:sequence>
          <xsd:element name="documentManagement">
            <xsd:complexType>
              <xsd:all>
                <xsd:element ref="ns2:g312a0b2a6034aa989a5f99e7ff3f4da" minOccurs="0"/>
                <xsd:element ref="ns2:TaxCatchAll" minOccurs="0"/>
                <xsd:element ref="ns2:TaxCatchAllLabel" minOccurs="0"/>
                <xsd:element ref="ns3:Vergaderdatum" minOccurs="0"/>
                <xsd:element ref="ns2: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ca64f-17b4-44a7-b42f-24288c80706a" elementFormDefault="qualified">
    <xsd:import namespace="http://schemas.microsoft.com/office/2006/documentManagement/types"/>
    <xsd:import namespace="http://schemas.microsoft.com/office/infopath/2007/PartnerControls"/>
    <xsd:element name="g312a0b2a6034aa989a5f99e7ff3f4da" ma:index="8" nillable="true" ma:taxonomy="true" ma:internalName="g312a0b2a6034aa989a5f99e7ff3f4da" ma:taxonomyFieldName="Documenttype" ma:displayName="Documenttype" ma:default="" ma:fieldId="{0312a0b2-a603-4aa9-89a5-f99e7ff3f4da}" ma:sspId="7e56ce3f-bfdf-4e5c-aa96-29d822493801" ma:termSetId="62326958-5aab-4eff-baf0-d226fab31b64" ma:anchorId="f64a3105-fa9d-4a19-87d8-f81d3fb77cfe" ma:open="false" ma:isKeyword="false">
      <xsd:complexType>
        <xsd:sequence>
          <xsd:element ref="pc:Terms" minOccurs="0" maxOccurs="1"/>
        </xsd:sequence>
      </xsd:complexType>
    </xsd:element>
    <xsd:element name="TaxCatchAll" ma:index="9" nillable="true" ma:displayName="Taxonomy Catch All Column" ma:hidden="true" ma:list="{30e9c496-1416-415b-ba11-e407761ce251}" ma:internalName="TaxCatchAll" ma:showField="CatchAllData" ma:web="c00ca64f-17b4-44a7-b42f-24288c80706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0e9c496-1416-415b-ba11-e407761ce251}" ma:internalName="TaxCatchAllLabel" ma:readOnly="true" ma:showField="CatchAllDataLabel" ma:web="c00ca64f-17b4-44a7-b42f-24288c80706a">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3BA74C4-AAAA-4E9E-B769-06A62B3CF6B1" elementFormDefault="qualified">
    <xsd:import namespace="http://schemas.microsoft.com/office/2006/documentManagement/types"/>
    <xsd:import namespace="http://schemas.microsoft.com/office/infopath/2007/PartnerControls"/>
    <xsd:element name="Vergaderdatum" ma:index="12" nillable="true" ma:displayName="Vergaderdatum" ma:list="{FC8126BB-3BB6-4D42-930D-6CE8FB8CF413}" ma:internalName="Vergaderdatum" ma:showField="Vergaderdatum">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6694ed9c-1122-4631-b246-f254168301df" elementFormDefault="qualified">
    <xsd:import namespace="http://schemas.microsoft.com/office/2006/documentManagement/types"/>
    <xsd:import namespace="http://schemas.microsoft.com/office/infopath/2007/PartnerControls"/>
    <xsd:element name="SharedWithDetails" ma:index="14"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00ca64f-17b4-44a7-b42f-24288c80706a">
      <Value>5</Value>
    </TaxCatchAll>
    <g312a0b2a6034aa989a5f99e7ff3f4da xmlns="c00ca64f-17b4-44a7-b42f-24288c80706a">
      <Terms xmlns="http://schemas.microsoft.com/office/infopath/2007/PartnerControls">
        <TermInfo xmlns="http://schemas.microsoft.com/office/infopath/2007/PartnerControls">
          <TermName xmlns="http://schemas.microsoft.com/office/infopath/2007/PartnerControls">Presentatie</TermName>
          <TermId xmlns="http://schemas.microsoft.com/office/infopath/2007/PartnerControls">3a8de3a7-6ce8-4ff0-bd23-28bc27a7e2d2</TermId>
        </TermInfo>
      </Terms>
    </g312a0b2a6034aa989a5f99e7ff3f4da>
    <Vergaderdatum xmlns="93BA74C4-AAAA-4E9E-B769-06A62B3CF6B1" xsi:nil="true"/>
    <SharedWithUsers xmlns="c00ca64f-17b4-44a7-b42f-24288c80706a">
      <UserInfo>
        <DisplayName>Naziha Maher</DisplayName>
        <AccountId>106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35DFBA-0259-45D8-87AE-FA98E35397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0ca64f-17b4-44a7-b42f-24288c80706a"/>
    <ds:schemaRef ds:uri="93BA74C4-AAAA-4E9E-B769-06A62B3CF6B1"/>
    <ds:schemaRef ds:uri="6694ed9c-1122-4631-b246-f254168301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B9E198-BB70-4EC7-AAFB-D5BABA22AE6A}">
  <ds:schemaRefs>
    <ds:schemaRef ds:uri="93BA74C4-AAAA-4E9E-B769-06A62B3CF6B1"/>
    <ds:schemaRef ds:uri="http://purl.org/dc/elements/1.1/"/>
    <ds:schemaRef ds:uri="c00ca64f-17b4-44a7-b42f-24288c80706a"/>
    <ds:schemaRef ds:uri="http://purl.org/dc/term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6694ed9c-1122-4631-b246-f254168301d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BECD4B7-FC07-487F-A8F5-8EDFD275F1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PP_sjabloon_NL_2014</Template>
  <TotalTime>2960</TotalTime>
  <Words>2125</Words>
  <Application>Microsoft Office PowerPoint</Application>
  <PresentationFormat>Diavoorstelling (16:9)</PresentationFormat>
  <Paragraphs>250</Paragraphs>
  <Slides>40</Slides>
  <Notes>7</Notes>
  <HiddenSlides>0</HiddenSlides>
  <MMClips>0</MMClips>
  <ScaleCrop>false</ScaleCrop>
  <HeadingPairs>
    <vt:vector size="6" baseType="variant">
      <vt:variant>
        <vt:lpstr>Gebruikte lettertypen</vt:lpstr>
      </vt:variant>
      <vt:variant>
        <vt:i4>4</vt:i4>
      </vt:variant>
      <vt:variant>
        <vt:lpstr>Thema</vt:lpstr>
      </vt:variant>
      <vt:variant>
        <vt:i4>8</vt:i4>
      </vt:variant>
      <vt:variant>
        <vt:lpstr>Diatitels</vt:lpstr>
      </vt:variant>
      <vt:variant>
        <vt:i4>40</vt:i4>
      </vt:variant>
    </vt:vector>
  </HeadingPairs>
  <TitlesOfParts>
    <vt:vector size="52" baseType="lpstr">
      <vt:lpstr>Arial</vt:lpstr>
      <vt:lpstr>Calibri</vt:lpstr>
      <vt:lpstr>Courier New</vt:lpstr>
      <vt:lpstr>Wingdings</vt:lpstr>
      <vt:lpstr>PP_sjabloon_NL_2014</vt:lpstr>
      <vt:lpstr>Titel Slide_CM-groen</vt:lpstr>
      <vt:lpstr>Titel Slide_Blauw</vt:lpstr>
      <vt:lpstr>Titel Slide_Oker</vt:lpstr>
      <vt:lpstr>Inhoud slide_limoen</vt:lpstr>
      <vt:lpstr>Inhoud slide_CM-groen</vt:lpstr>
      <vt:lpstr>Inhoud slide_Blauw</vt:lpstr>
      <vt:lpstr>Inhoud slide_Oker</vt:lpstr>
      <vt:lpstr>De gezondheidsvaardigheden van de Belgen op de kaart gezet  Sigrid Vancorenland, stafmedewerker studiedienst LCM Dr. Michiel Callens, departementsdirecteur studiedienst LCM  </vt:lpstr>
      <vt:lpstr>Inhoud</vt:lpstr>
      <vt:lpstr>PowerPoint-presentatie</vt:lpstr>
      <vt:lpstr>1. Wat zijn gezondheidsvaardigheden?</vt:lpstr>
      <vt:lpstr>1. Wat zijn gezondheidsvaardigheden?</vt:lpstr>
      <vt:lpstr>1. Wat zijn gezondheidsvaardigheden?</vt:lpstr>
      <vt:lpstr>1. Wat zijn gezondheidsvaardigheden?</vt:lpstr>
      <vt:lpstr>1. Wat zijn gezondheidsvaardigheden?</vt:lpstr>
      <vt:lpstr>1. Wat zijn gezondheidsvaardigheden?</vt:lpstr>
      <vt:lpstr>1. Wat zijn gezondheidsvaardigheden?</vt:lpstr>
      <vt:lpstr>PowerPoint-presentatie</vt:lpstr>
      <vt:lpstr>2.1. Methode &amp; doelstelling</vt:lpstr>
      <vt:lpstr>PowerPoint-presentatie</vt:lpstr>
      <vt:lpstr>PowerPoint-presentatie</vt:lpstr>
      <vt:lpstr>2.2. De gezondheidsvaardigheden van de Belgen</vt:lpstr>
      <vt:lpstr>2.2. De gezondheidsvaardigheden van de Belgen</vt:lpstr>
      <vt:lpstr>2.2. De gezondheidsvaardigheden van de Belgen</vt:lpstr>
      <vt:lpstr>PowerPoint-presentatie</vt:lpstr>
      <vt:lpstr>2.3. Het mediërend effect van gezondheidsvaardigheden</vt:lpstr>
      <vt:lpstr>2.3. Het mediërend effect van gezondheidsvaardigheden</vt:lpstr>
      <vt:lpstr>PowerPoint-presentatie</vt:lpstr>
      <vt:lpstr>2.4. Invloed op gebruik van gezondheidszorg</vt:lpstr>
      <vt:lpstr>2.4. Invloed op gebruik van gezondheidszorg</vt:lpstr>
      <vt:lpstr>2.4. Invloed op gebruik van gezondheidszorg</vt:lpstr>
      <vt:lpstr>2.4. Invloed op gebruik van gezondheidszorg</vt:lpstr>
      <vt:lpstr>PowerPoint-presentatie</vt:lpstr>
      <vt:lpstr>3.1. Methode &amp; doelstelling</vt:lpstr>
      <vt:lpstr>3.2. De gezondheidsvaardigheden van de Belgen</vt:lpstr>
      <vt:lpstr>3.2. De gezondheidsvaardigheden van de Belgen</vt:lpstr>
      <vt:lpstr>3.3. Gebruik informatiebronnen</vt:lpstr>
      <vt:lpstr>3.3. Gebruik informatiebronnen</vt:lpstr>
      <vt:lpstr> </vt:lpstr>
      <vt:lpstr>PowerPoint-presentatie</vt:lpstr>
      <vt:lpstr>PowerPoint-presentatie</vt:lpstr>
      <vt:lpstr>3.3. Gebruik informatiebronnen</vt:lpstr>
      <vt:lpstr>4. Samenvatting</vt:lpstr>
      <vt:lpstr>4. Samenvatting</vt:lpstr>
      <vt:lpstr>4. Samenvatting</vt:lpstr>
      <vt:lpstr>PowerPoint-presentatie</vt:lpstr>
      <vt:lpstr>Referenties van de vermelde onderzoeken</vt:lpstr>
    </vt:vector>
  </TitlesOfParts>
  <Company>LCM-ANMC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Financiële en sociale situatie van invaliden</dc:title>
  <dc:creator>Vancorenland Sigrid (100)</dc:creator>
  <cp:lastModifiedBy>Charlotte Van Dyck</cp:lastModifiedBy>
  <cp:revision>289</cp:revision>
  <cp:lastPrinted>2016-10-14T06:32:36Z</cp:lastPrinted>
  <dcterms:created xsi:type="dcterms:W3CDTF">2016-09-09T13:25:42Z</dcterms:created>
  <dcterms:modified xsi:type="dcterms:W3CDTF">2017-05-04T11:50:35Z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0x01010095118CB012448146B5F5789EC2043D93001BD64C018CA4104DA937AA903DA4F862</vt:lpwstr>
  </property>
  <property fmtid="{D5CDD505-2E9C-101B-9397-08002B2CF9AE}" pid="3" name="Documenttype">
    <vt:lpwstr>5;#Presentatie|3a8de3a7-6ce8-4ff0-bd23-28bc27a7e2d2</vt:lpwstr>
  </property>
</Properties>
</file>