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257" r:id="rId5"/>
    <p:sldId id="643" r:id="rId6"/>
    <p:sldId id="644" r:id="rId7"/>
    <p:sldId id="657" r:id="rId8"/>
    <p:sldId id="339" r:id="rId9"/>
    <p:sldId id="441" r:id="rId10"/>
    <p:sldId id="645" r:id="rId11"/>
    <p:sldId id="661" r:id="rId12"/>
    <p:sldId id="664" r:id="rId13"/>
    <p:sldId id="660" r:id="rId14"/>
    <p:sldId id="633" r:id="rId15"/>
    <p:sldId id="665" r:id="rId16"/>
    <p:sldId id="672" r:id="rId17"/>
    <p:sldId id="666" r:id="rId18"/>
    <p:sldId id="667" r:id="rId19"/>
    <p:sldId id="668" r:id="rId20"/>
    <p:sldId id="662" r:id="rId21"/>
    <p:sldId id="663" r:id="rId22"/>
    <p:sldId id="659" r:id="rId23"/>
    <p:sldId id="673" r:id="rId24"/>
    <p:sldId id="670" r:id="rId25"/>
    <p:sldId id="669" r:id="rId26"/>
    <p:sldId id="671" r:id="rId27"/>
    <p:sldId id="622" r:id="rId28"/>
    <p:sldId id="619" r:id="rId29"/>
    <p:sldId id="653" r:id="rId30"/>
    <p:sldId id="654" r:id="rId31"/>
    <p:sldId id="621" r:id="rId32"/>
    <p:sldId id="612" r:id="rId33"/>
  </p:sldIdLst>
  <p:sldSz cx="9144000" cy="6858000" type="screen4x3"/>
  <p:notesSz cx="6797675" cy="9926638"/>
  <p:defaultTextStyle>
    <a:defPPr>
      <a:defRPr lang="nl-NL"/>
    </a:defPPr>
    <a:lvl1pPr algn="r" rtl="0" fontAlgn="base">
      <a:spcBef>
        <a:spcPct val="20000"/>
      </a:spcBef>
      <a:spcAft>
        <a:spcPct val="0"/>
      </a:spcAft>
      <a:defRPr sz="2800" b="1" kern="1200">
        <a:solidFill>
          <a:srgbClr val="1C1C1C"/>
        </a:solidFill>
        <a:latin typeface="Verdana" pitchFamily="34" charset="0"/>
        <a:ea typeface="+mn-ea"/>
        <a:cs typeface="+mn-cs"/>
      </a:defRPr>
    </a:lvl1pPr>
    <a:lvl2pPr marL="457200" algn="r" rtl="0" fontAlgn="base">
      <a:spcBef>
        <a:spcPct val="20000"/>
      </a:spcBef>
      <a:spcAft>
        <a:spcPct val="0"/>
      </a:spcAft>
      <a:defRPr sz="2800" b="1" kern="1200">
        <a:solidFill>
          <a:srgbClr val="1C1C1C"/>
        </a:solidFill>
        <a:latin typeface="Verdana" pitchFamily="34" charset="0"/>
        <a:ea typeface="+mn-ea"/>
        <a:cs typeface="+mn-cs"/>
      </a:defRPr>
    </a:lvl2pPr>
    <a:lvl3pPr marL="914400" algn="r" rtl="0" fontAlgn="base">
      <a:spcBef>
        <a:spcPct val="20000"/>
      </a:spcBef>
      <a:spcAft>
        <a:spcPct val="0"/>
      </a:spcAft>
      <a:defRPr sz="2800" b="1" kern="1200">
        <a:solidFill>
          <a:srgbClr val="1C1C1C"/>
        </a:solidFill>
        <a:latin typeface="Verdana" pitchFamily="34" charset="0"/>
        <a:ea typeface="+mn-ea"/>
        <a:cs typeface="+mn-cs"/>
      </a:defRPr>
    </a:lvl3pPr>
    <a:lvl4pPr marL="1371600" algn="r" rtl="0" fontAlgn="base">
      <a:spcBef>
        <a:spcPct val="20000"/>
      </a:spcBef>
      <a:spcAft>
        <a:spcPct val="0"/>
      </a:spcAft>
      <a:defRPr sz="2800" b="1" kern="1200">
        <a:solidFill>
          <a:srgbClr val="1C1C1C"/>
        </a:solidFill>
        <a:latin typeface="Verdana" pitchFamily="34" charset="0"/>
        <a:ea typeface="+mn-ea"/>
        <a:cs typeface="+mn-cs"/>
      </a:defRPr>
    </a:lvl4pPr>
    <a:lvl5pPr marL="1828800" algn="r" rtl="0" fontAlgn="base">
      <a:spcBef>
        <a:spcPct val="20000"/>
      </a:spcBef>
      <a:spcAft>
        <a:spcPct val="0"/>
      </a:spcAft>
      <a:defRPr sz="2800" b="1" kern="1200">
        <a:solidFill>
          <a:srgbClr val="1C1C1C"/>
        </a:solidFill>
        <a:latin typeface="Verdana" pitchFamily="34" charset="0"/>
        <a:ea typeface="+mn-ea"/>
        <a:cs typeface="+mn-cs"/>
      </a:defRPr>
    </a:lvl5pPr>
    <a:lvl6pPr marL="2286000" algn="l" defTabSz="914400" rtl="0" eaLnBrk="1" latinLnBrk="0" hangingPunct="1">
      <a:defRPr sz="2800" b="1" kern="1200">
        <a:solidFill>
          <a:srgbClr val="1C1C1C"/>
        </a:solidFill>
        <a:latin typeface="Verdana" pitchFamily="34" charset="0"/>
        <a:ea typeface="+mn-ea"/>
        <a:cs typeface="+mn-cs"/>
      </a:defRPr>
    </a:lvl6pPr>
    <a:lvl7pPr marL="2743200" algn="l" defTabSz="914400" rtl="0" eaLnBrk="1" latinLnBrk="0" hangingPunct="1">
      <a:defRPr sz="2800" b="1" kern="1200">
        <a:solidFill>
          <a:srgbClr val="1C1C1C"/>
        </a:solidFill>
        <a:latin typeface="Verdana" pitchFamily="34" charset="0"/>
        <a:ea typeface="+mn-ea"/>
        <a:cs typeface="+mn-cs"/>
      </a:defRPr>
    </a:lvl7pPr>
    <a:lvl8pPr marL="3200400" algn="l" defTabSz="914400" rtl="0" eaLnBrk="1" latinLnBrk="0" hangingPunct="1">
      <a:defRPr sz="2800" b="1" kern="1200">
        <a:solidFill>
          <a:srgbClr val="1C1C1C"/>
        </a:solidFill>
        <a:latin typeface="Verdana" pitchFamily="34" charset="0"/>
        <a:ea typeface="+mn-ea"/>
        <a:cs typeface="+mn-cs"/>
      </a:defRPr>
    </a:lvl8pPr>
    <a:lvl9pPr marL="3657600" algn="l" defTabSz="914400" rtl="0" eaLnBrk="1" latinLnBrk="0" hangingPunct="1">
      <a:defRPr sz="2800" b="1" kern="1200">
        <a:solidFill>
          <a:srgbClr val="1C1C1C"/>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C8C"/>
    <a:srgbClr val="283A97"/>
    <a:srgbClr val="002B54"/>
    <a:srgbClr val="1C1C1C"/>
    <a:srgbClr val="FF0000"/>
    <a:srgbClr val="005D76"/>
    <a:srgbClr val="008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4718" autoAdjust="0"/>
  </p:normalViewPr>
  <p:slideViewPr>
    <p:cSldViewPr>
      <p:cViewPr varScale="1">
        <p:scale>
          <a:sx n="67" d="100"/>
          <a:sy n="67"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39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92163"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Arial" charset="0"/>
              </a:defRPr>
            </a:lvl1pPr>
          </a:lstStyle>
          <a:p>
            <a:pPr>
              <a:defRPr/>
            </a:pPr>
            <a:fld id="{AB4AD323-5A02-401B-8B24-0F21845A1443}" type="datetime1">
              <a:rPr lang="nl-NL"/>
              <a:pPr>
                <a:defRPr/>
              </a:pPr>
              <a:t>4-5-2017</a:t>
            </a:fld>
            <a:endParaRPr lang="nl-NL"/>
          </a:p>
        </p:txBody>
      </p:sp>
      <p:sp>
        <p:nvSpPr>
          <p:cNvPr id="92164"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92165"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charset="0"/>
              </a:defRPr>
            </a:lvl1pPr>
          </a:lstStyle>
          <a:p>
            <a:pPr>
              <a:defRPr/>
            </a:pPr>
            <a:fld id="{19AFA040-E266-4018-A35D-3AB1DA04521F}" type="slidenum">
              <a:rPr lang="nl-NL"/>
              <a:pPr>
                <a:defRPr/>
              </a:pPr>
              <a:t>‹nr.›</a:t>
            </a:fld>
            <a:endParaRPr lang="nl-NL" dirty="0"/>
          </a:p>
        </p:txBody>
      </p:sp>
    </p:spTree>
    <p:extLst>
      <p:ext uri="{BB962C8B-B14F-4D97-AF65-F5344CB8AC3E}">
        <p14:creationId xmlns:p14="http://schemas.microsoft.com/office/powerpoint/2010/main" val="7901006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8806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Arial" charset="0"/>
              </a:defRPr>
            </a:lvl1pPr>
          </a:lstStyle>
          <a:p>
            <a:pPr>
              <a:defRPr/>
            </a:pPr>
            <a:fld id="{D2A94212-8C0A-4CAA-A0D1-6934226938A7}" type="datetime1">
              <a:rPr lang="nl-NL"/>
              <a:pPr>
                <a:defRPr/>
              </a:pPr>
              <a:t>4-5-2017</a:t>
            </a:fld>
            <a:endParaRPr lang="nl-NL"/>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8807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8807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charset="0"/>
              </a:defRPr>
            </a:lvl1pPr>
          </a:lstStyle>
          <a:p>
            <a:pPr>
              <a:defRPr/>
            </a:pPr>
            <a:fld id="{CCF44886-A327-4E06-88B9-056A331F4136}" type="slidenum">
              <a:rPr lang="nl-NL"/>
              <a:pPr>
                <a:defRPr/>
              </a:pPr>
              <a:t>‹nr.›</a:t>
            </a:fld>
            <a:endParaRPr lang="nl-NL" dirty="0"/>
          </a:p>
        </p:txBody>
      </p:sp>
    </p:spTree>
    <p:extLst>
      <p:ext uri="{BB962C8B-B14F-4D97-AF65-F5344CB8AC3E}">
        <p14:creationId xmlns:p14="http://schemas.microsoft.com/office/powerpoint/2010/main" val="223144542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Dit is slechts een ragment van de film , maar maakt al duidelijk dat migranten soms wensen hebben tav de zorg, die zij niet vervuld zien worden in Nederland; het maakt dus echt uit! </a:t>
            </a:r>
          </a:p>
          <a:p>
            <a:r>
              <a:rPr lang="nl-NL" altLang="nl-NL"/>
              <a:t>Overigens – u krijgt van de organisatie van de Radboudround allemaal een exemplaar van de film kado; u als u wilt kunt u deze straks meenemen.</a:t>
            </a:r>
          </a:p>
          <a:p>
            <a:r>
              <a:rPr lang="nl-NL" altLang="nl-NL"/>
              <a:t>aantal patiënten waarbij de HBa1C binnen 12 maanden was bepaald was voor Nederlandse patiënten 86.5% en voor niet westerse patiënten 74.3% (p=0.006).  Dit verschil was niet significant voor diabetes type 1 (p=0.504), maar wel significant voor type 2 patiënten (p=0.013). Ook albumine/bilirubine ratio werd significant vaker binnen 12 maanden bepaald voor Nederlandse patiënten met type 2 diabetes (p=0.030).Het aantal patiënten  met een HBa1C lager dan 53mmol/mol verschilde niet significant. Het aantal patiënten met een hoog HBa1C was echter significant hoger onder niet-Westerse patiënten, zowel voor type 1 (p=0.028) als type 2 (p=0.026) diabetes</a:t>
            </a:r>
          </a:p>
          <a:p>
            <a:endParaRPr lang="nl-NL" altLang="nl-NL"/>
          </a:p>
          <a:p>
            <a:endParaRPr lang="nl-NL" altLang="nl-NL"/>
          </a:p>
        </p:txBody>
      </p:sp>
      <p:sp>
        <p:nvSpPr>
          <p:cNvPr id="4608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pitchFamily="34" charset="0"/>
              </a:defRPr>
            </a:lvl1pPr>
            <a:lvl2pPr marL="742950" indent="-285750" eaLnBrk="0" hangingPunct="0">
              <a:defRPr sz="3600">
                <a:solidFill>
                  <a:srgbClr val="000066"/>
                </a:solidFill>
                <a:latin typeface="Arial" pitchFamily="34" charset="0"/>
              </a:defRPr>
            </a:lvl2pPr>
            <a:lvl3pPr marL="1143000" indent="-228600" eaLnBrk="0" hangingPunct="0">
              <a:defRPr sz="3600">
                <a:solidFill>
                  <a:srgbClr val="000066"/>
                </a:solidFill>
                <a:latin typeface="Arial" pitchFamily="34" charset="0"/>
              </a:defRPr>
            </a:lvl3pPr>
            <a:lvl4pPr marL="1600200" indent="-228600" eaLnBrk="0" hangingPunct="0">
              <a:defRPr sz="3600">
                <a:solidFill>
                  <a:srgbClr val="000066"/>
                </a:solidFill>
                <a:latin typeface="Arial" pitchFamily="34" charset="0"/>
              </a:defRPr>
            </a:lvl4pPr>
            <a:lvl5pPr marL="2057400" indent="-228600" eaLnBrk="0" hangingPunct="0">
              <a:defRPr sz="3600">
                <a:solidFill>
                  <a:srgbClr val="000066"/>
                </a:solidFill>
                <a:latin typeface="Arial" pitchFamily="34" charset="0"/>
              </a:defRPr>
            </a:lvl5pPr>
            <a:lvl6pPr marL="2514600" indent="-228600" eaLnBrk="0" fontAlgn="base" hangingPunct="0">
              <a:spcBef>
                <a:spcPct val="0"/>
              </a:spcBef>
              <a:spcAft>
                <a:spcPct val="0"/>
              </a:spcAft>
              <a:defRPr sz="3600">
                <a:solidFill>
                  <a:srgbClr val="000066"/>
                </a:solidFill>
                <a:latin typeface="Arial" pitchFamily="34" charset="0"/>
              </a:defRPr>
            </a:lvl6pPr>
            <a:lvl7pPr marL="2971800" indent="-228600" eaLnBrk="0" fontAlgn="base" hangingPunct="0">
              <a:spcBef>
                <a:spcPct val="0"/>
              </a:spcBef>
              <a:spcAft>
                <a:spcPct val="0"/>
              </a:spcAft>
              <a:defRPr sz="3600">
                <a:solidFill>
                  <a:srgbClr val="000066"/>
                </a:solidFill>
                <a:latin typeface="Arial" pitchFamily="34" charset="0"/>
              </a:defRPr>
            </a:lvl7pPr>
            <a:lvl8pPr marL="3429000" indent="-228600" eaLnBrk="0" fontAlgn="base" hangingPunct="0">
              <a:spcBef>
                <a:spcPct val="0"/>
              </a:spcBef>
              <a:spcAft>
                <a:spcPct val="0"/>
              </a:spcAft>
              <a:defRPr sz="3600">
                <a:solidFill>
                  <a:srgbClr val="000066"/>
                </a:solidFill>
                <a:latin typeface="Arial" pitchFamily="34" charset="0"/>
              </a:defRPr>
            </a:lvl8pPr>
            <a:lvl9pPr marL="3886200" indent="-228600" eaLnBrk="0" fontAlgn="base" hangingPunct="0">
              <a:spcBef>
                <a:spcPct val="0"/>
              </a:spcBef>
              <a:spcAft>
                <a:spcPct val="0"/>
              </a:spcAft>
              <a:defRPr sz="3600">
                <a:solidFill>
                  <a:srgbClr val="000066"/>
                </a:solidFill>
                <a:latin typeface="Arial" pitchFamily="34" charset="0"/>
              </a:defRPr>
            </a:lvl9pPr>
          </a:lstStyle>
          <a:p>
            <a:pPr eaLnBrk="1" hangingPunct="1"/>
            <a:fld id="{E1389E19-1E51-4938-A726-38DB0962D754}" type="slidenum">
              <a:rPr lang="nl-NL" altLang="nl-NL" sz="1200" smtClean="0">
                <a:solidFill>
                  <a:schemeClr val="tx1"/>
                </a:solidFill>
                <a:latin typeface="Times New Roman" pitchFamily="18" charset="0"/>
              </a:rPr>
              <a:pPr eaLnBrk="1" hangingPunct="1"/>
              <a:t>2</a:t>
            </a:fld>
            <a:endParaRPr lang="nl-NL" altLang="nl-NL" sz="1200">
              <a:solidFill>
                <a:schemeClr val="tx1"/>
              </a:solidFill>
              <a:latin typeface="Times New Roman" pitchFamily="18" charset="0"/>
            </a:endParaRPr>
          </a:p>
        </p:txBody>
      </p:sp>
    </p:spTree>
    <p:extLst>
      <p:ext uri="{BB962C8B-B14F-4D97-AF65-F5344CB8AC3E}">
        <p14:creationId xmlns:p14="http://schemas.microsoft.com/office/powerpoint/2010/main" val="319405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a:ln/>
        </p:spPr>
      </p:sp>
      <p:sp>
        <p:nvSpPr>
          <p:cNvPr id="8294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a:latin typeface="Times New Roman" pitchFamily="18" charset="0"/>
                <a:ea typeface="ＭＳ Ｐゴシック" pitchFamily="34" charset="-128"/>
              </a:rPr>
              <a:t>herkenbaar?</a:t>
            </a:r>
            <a:endParaRPr lang="en-US" altLang="en-US">
              <a:latin typeface="Times New Roman" pitchFamily="18" charset="0"/>
              <a:ea typeface="ＭＳ Ｐゴシック" pitchFamily="34" charset="-128"/>
            </a:endParaRPr>
          </a:p>
        </p:txBody>
      </p:sp>
      <p:sp>
        <p:nvSpPr>
          <p:cNvPr id="8294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ea typeface="ＭＳ Ｐゴシック" pitchFamily="34" charset="-128"/>
              </a:defRPr>
            </a:lvl1pPr>
            <a:lvl2pPr marL="715126" indent="-274034" eaLnBrk="0" hangingPunct="0">
              <a:spcBef>
                <a:spcPct val="30000"/>
              </a:spcBef>
              <a:defRPr sz="1100">
                <a:solidFill>
                  <a:schemeClr val="tx1"/>
                </a:solidFill>
                <a:latin typeface="Times New Roman" pitchFamily="18" charset="0"/>
                <a:ea typeface="ＭＳ Ｐゴシック" pitchFamily="34" charset="-128"/>
              </a:defRPr>
            </a:lvl2pPr>
            <a:lvl3pPr marL="1100532" indent="-219813" eaLnBrk="0" hangingPunct="0">
              <a:spcBef>
                <a:spcPct val="30000"/>
              </a:spcBef>
              <a:defRPr sz="1100">
                <a:solidFill>
                  <a:schemeClr val="tx1"/>
                </a:solidFill>
                <a:latin typeface="Times New Roman" pitchFamily="18" charset="0"/>
                <a:ea typeface="ＭＳ Ｐゴシック" pitchFamily="34" charset="-128"/>
              </a:defRPr>
            </a:lvl3pPr>
            <a:lvl4pPr marL="1541623" indent="-219813" eaLnBrk="0" hangingPunct="0">
              <a:spcBef>
                <a:spcPct val="30000"/>
              </a:spcBef>
              <a:defRPr sz="1100">
                <a:solidFill>
                  <a:schemeClr val="tx1"/>
                </a:solidFill>
                <a:latin typeface="Times New Roman" pitchFamily="18" charset="0"/>
                <a:ea typeface="ＭＳ Ｐゴシック" pitchFamily="34" charset="-128"/>
              </a:defRPr>
            </a:lvl4pPr>
            <a:lvl5pPr marL="1982715" indent="-219813" eaLnBrk="0" hangingPunct="0">
              <a:spcBef>
                <a:spcPct val="30000"/>
              </a:spcBef>
              <a:defRPr sz="1100">
                <a:solidFill>
                  <a:schemeClr val="tx1"/>
                </a:solidFill>
                <a:latin typeface="Times New Roman" pitchFamily="18" charset="0"/>
                <a:ea typeface="ＭＳ Ｐゴシック" pitchFamily="34" charset="-128"/>
              </a:defRPr>
            </a:lvl5pPr>
            <a:lvl6pPr marL="2404757" indent="-219813" eaLnBrk="0" fontAlgn="base" hangingPunct="0">
              <a:spcBef>
                <a:spcPct val="30000"/>
              </a:spcBef>
              <a:spcAft>
                <a:spcPct val="0"/>
              </a:spcAft>
              <a:defRPr sz="1100">
                <a:solidFill>
                  <a:schemeClr val="tx1"/>
                </a:solidFill>
                <a:latin typeface="Times New Roman" pitchFamily="18" charset="0"/>
                <a:ea typeface="ＭＳ Ｐゴシック" pitchFamily="34" charset="-128"/>
              </a:defRPr>
            </a:lvl6pPr>
            <a:lvl7pPr marL="2826798" indent="-219813" eaLnBrk="0" fontAlgn="base" hangingPunct="0">
              <a:spcBef>
                <a:spcPct val="30000"/>
              </a:spcBef>
              <a:spcAft>
                <a:spcPct val="0"/>
              </a:spcAft>
              <a:defRPr sz="1100">
                <a:solidFill>
                  <a:schemeClr val="tx1"/>
                </a:solidFill>
                <a:latin typeface="Times New Roman" pitchFamily="18" charset="0"/>
                <a:ea typeface="ＭＳ Ｐゴシック" pitchFamily="34" charset="-128"/>
              </a:defRPr>
            </a:lvl7pPr>
            <a:lvl8pPr marL="3248839" indent="-219813" eaLnBrk="0" fontAlgn="base" hangingPunct="0">
              <a:spcBef>
                <a:spcPct val="30000"/>
              </a:spcBef>
              <a:spcAft>
                <a:spcPct val="0"/>
              </a:spcAft>
              <a:defRPr sz="1100">
                <a:solidFill>
                  <a:schemeClr val="tx1"/>
                </a:solidFill>
                <a:latin typeface="Times New Roman" pitchFamily="18" charset="0"/>
                <a:ea typeface="ＭＳ Ｐゴシック" pitchFamily="34" charset="-128"/>
              </a:defRPr>
            </a:lvl8pPr>
            <a:lvl9pPr marL="3670881" indent="-219813" eaLnBrk="0" fontAlgn="base" hangingPunct="0">
              <a:spcBef>
                <a:spcPct val="30000"/>
              </a:spcBef>
              <a:spcAft>
                <a:spcPct val="0"/>
              </a:spcAft>
              <a:defRPr sz="1100">
                <a:solidFill>
                  <a:schemeClr val="tx1"/>
                </a:solidFill>
                <a:latin typeface="Times New Roman" pitchFamily="18" charset="0"/>
                <a:ea typeface="ＭＳ Ｐゴシック" pitchFamily="34" charset="-128"/>
              </a:defRPr>
            </a:lvl9pPr>
          </a:lstStyle>
          <a:p>
            <a:pPr eaLnBrk="1" hangingPunct="1">
              <a:spcBef>
                <a:spcPct val="0"/>
              </a:spcBef>
            </a:pPr>
            <a:fld id="{9180B2D4-32B7-4E62-A440-E7261560923B}" type="slidenum">
              <a:rPr lang="nl-NL" altLang="en-US" sz="1200"/>
              <a:pPr eaLnBrk="1" hangingPunct="1">
                <a:spcBef>
                  <a:spcPct val="0"/>
                </a:spcBef>
              </a:pPr>
              <a:t>16</a:t>
            </a:fld>
            <a:endParaRPr lang="nl-NL" altLang="en-US" sz="1200"/>
          </a:p>
        </p:txBody>
      </p:sp>
    </p:spTree>
    <p:extLst>
      <p:ext uri="{BB962C8B-B14F-4D97-AF65-F5344CB8AC3E}">
        <p14:creationId xmlns:p14="http://schemas.microsoft.com/office/powerpoint/2010/main" val="3859471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Aan de hand van 3 voorbeelden toelichten</a:t>
            </a:r>
          </a:p>
          <a:p>
            <a:r>
              <a:rPr lang="nl-NL" dirty="0"/>
              <a:t>Zorgsysteem </a:t>
            </a:r>
          </a:p>
          <a:p>
            <a:r>
              <a:rPr lang="nl-NL" dirty="0"/>
              <a:t>Culturele verschillen</a:t>
            </a:r>
          </a:p>
          <a:p>
            <a:r>
              <a:rPr lang="nl-NL" dirty="0"/>
              <a:t>Communicatie</a:t>
            </a:r>
          </a:p>
        </p:txBody>
      </p:sp>
      <p:sp>
        <p:nvSpPr>
          <p:cNvPr id="4" name="Tijdelijke aanduiding voor dianummer 3"/>
          <p:cNvSpPr>
            <a:spLocks noGrp="1"/>
          </p:cNvSpPr>
          <p:nvPr>
            <p:ph type="sldNum" sz="quarter" idx="10"/>
          </p:nvPr>
        </p:nvSpPr>
        <p:spPr/>
        <p:txBody>
          <a:bodyPr/>
          <a:lstStyle/>
          <a:p>
            <a:fld id="{DCD29E24-25EC-44B4-838C-9C6347258C1B}" type="slidenum">
              <a:rPr lang="nl-NL" smtClean="0"/>
              <a:pPr/>
              <a:t>17</a:t>
            </a:fld>
            <a:endParaRPr lang="nl-NL"/>
          </a:p>
        </p:txBody>
      </p:sp>
    </p:spTree>
    <p:extLst>
      <p:ext uri="{BB962C8B-B14F-4D97-AF65-F5344CB8AC3E}">
        <p14:creationId xmlns:p14="http://schemas.microsoft.com/office/powerpoint/2010/main" val="143206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err="1" smtClean="0">
                <a:solidFill>
                  <a:schemeClr val="tx1"/>
                </a:solidFill>
                <a:effectLst/>
                <a:latin typeface="Arial" charset="0"/>
                <a:ea typeface="+mn-ea"/>
                <a:cs typeface="+mn-cs"/>
              </a:rPr>
              <a:t>Meeuwesen</a:t>
            </a:r>
            <a:r>
              <a:rPr lang="nl-NL" sz="1200" kern="1200" dirty="0" smtClean="0">
                <a:solidFill>
                  <a:schemeClr val="tx1"/>
                </a:solidFill>
                <a:effectLst/>
                <a:latin typeface="Arial" charset="0"/>
                <a:ea typeface="+mn-ea"/>
                <a:cs typeface="+mn-cs"/>
              </a:rPr>
              <a:t> L, Harmsen JA, </a:t>
            </a:r>
            <a:r>
              <a:rPr lang="nl-NL" sz="1200" kern="1200" dirty="0" err="1" smtClean="0">
                <a:solidFill>
                  <a:schemeClr val="tx1"/>
                </a:solidFill>
                <a:effectLst/>
                <a:latin typeface="Arial" charset="0"/>
                <a:ea typeface="+mn-ea"/>
                <a:cs typeface="+mn-cs"/>
              </a:rPr>
              <a:t>Bernsen</a:t>
            </a:r>
            <a:r>
              <a:rPr lang="nl-NL" sz="1200" kern="1200" dirty="0" smtClean="0">
                <a:solidFill>
                  <a:schemeClr val="tx1"/>
                </a:solidFill>
                <a:effectLst/>
                <a:latin typeface="Arial" charset="0"/>
                <a:ea typeface="+mn-ea"/>
                <a:cs typeface="+mn-cs"/>
              </a:rPr>
              <a:t> RM, </a:t>
            </a:r>
            <a:r>
              <a:rPr lang="nl-NL" sz="1200" kern="1200" dirty="0" err="1" smtClean="0">
                <a:solidFill>
                  <a:schemeClr val="tx1"/>
                </a:solidFill>
                <a:effectLst/>
                <a:latin typeface="Arial" charset="0"/>
                <a:ea typeface="+mn-ea"/>
                <a:cs typeface="+mn-cs"/>
              </a:rPr>
              <a:t>Bruijnzeels</a:t>
            </a:r>
            <a:r>
              <a:rPr lang="nl-NL" sz="1200" kern="1200" dirty="0" smtClean="0">
                <a:solidFill>
                  <a:schemeClr val="tx1"/>
                </a:solidFill>
                <a:effectLst/>
                <a:latin typeface="Arial" charset="0"/>
                <a:ea typeface="+mn-ea"/>
                <a:cs typeface="+mn-cs"/>
              </a:rPr>
              <a:t> MA. </a:t>
            </a:r>
            <a:r>
              <a:rPr lang="en-GB" sz="1200" kern="1200" dirty="0" smtClean="0">
                <a:solidFill>
                  <a:schemeClr val="tx1"/>
                </a:solidFill>
                <a:effectLst/>
                <a:latin typeface="Arial" charset="0"/>
                <a:ea typeface="+mn-ea"/>
                <a:cs typeface="+mn-cs"/>
              </a:rPr>
              <a:t>Do Dutch doctors communicate differently with immigrant patients than with Dutch patients? </a:t>
            </a:r>
            <a:r>
              <a:rPr lang="nl-NL" sz="1200" kern="1200" dirty="0" err="1" smtClean="0">
                <a:solidFill>
                  <a:schemeClr val="tx1"/>
                </a:solidFill>
                <a:effectLst/>
                <a:latin typeface="Arial" charset="0"/>
                <a:ea typeface="+mn-ea"/>
                <a:cs typeface="+mn-cs"/>
              </a:rPr>
              <a:t>Soc</a:t>
            </a:r>
            <a:r>
              <a:rPr lang="nl-NL" sz="1200" kern="1200" dirty="0" smtClean="0">
                <a:solidFill>
                  <a:schemeClr val="tx1"/>
                </a:solidFill>
                <a:effectLst/>
                <a:latin typeface="Arial" charset="0"/>
                <a:ea typeface="+mn-ea"/>
                <a:cs typeface="+mn-cs"/>
              </a:rPr>
              <a:t> </a:t>
            </a:r>
            <a:r>
              <a:rPr lang="nl-NL" sz="1200" kern="1200" dirty="0" err="1" smtClean="0">
                <a:solidFill>
                  <a:schemeClr val="tx1"/>
                </a:solidFill>
                <a:effectLst/>
                <a:latin typeface="Arial" charset="0"/>
                <a:ea typeface="+mn-ea"/>
                <a:cs typeface="+mn-cs"/>
              </a:rPr>
              <a:t>Sci</a:t>
            </a:r>
            <a:r>
              <a:rPr lang="nl-NL" sz="1200" kern="1200" dirty="0" smtClean="0">
                <a:solidFill>
                  <a:schemeClr val="tx1"/>
                </a:solidFill>
                <a:effectLst/>
                <a:latin typeface="Arial" charset="0"/>
                <a:ea typeface="+mn-ea"/>
                <a:cs typeface="+mn-cs"/>
              </a:rPr>
              <a:t> </a:t>
            </a:r>
            <a:r>
              <a:rPr lang="nl-NL" sz="1200" kern="1200" dirty="0" err="1" smtClean="0">
                <a:solidFill>
                  <a:schemeClr val="tx1"/>
                </a:solidFill>
                <a:effectLst/>
                <a:latin typeface="Arial" charset="0"/>
                <a:ea typeface="+mn-ea"/>
                <a:cs typeface="+mn-cs"/>
              </a:rPr>
              <a:t>Med</a:t>
            </a:r>
            <a:r>
              <a:rPr lang="nl-NL" sz="1200" kern="1200" dirty="0" smtClean="0">
                <a:solidFill>
                  <a:schemeClr val="tx1"/>
                </a:solidFill>
                <a:effectLst/>
                <a:latin typeface="Arial" charset="0"/>
                <a:ea typeface="+mn-ea"/>
                <a:cs typeface="+mn-cs"/>
              </a:rPr>
              <a:t>. 2006;63(9):2407-2417.</a:t>
            </a:r>
          </a:p>
          <a:p>
            <a:pPr lvl="0"/>
            <a:r>
              <a:rPr lang="en-US" sz="1200" kern="1200" dirty="0" err="1" smtClean="0">
                <a:solidFill>
                  <a:schemeClr val="tx1"/>
                </a:solidFill>
                <a:effectLst/>
                <a:latin typeface="Arial" charset="0"/>
                <a:ea typeface="+mn-ea"/>
                <a:cs typeface="+mn-cs"/>
              </a:rPr>
              <a:t>Lanting</a:t>
            </a:r>
            <a:r>
              <a:rPr lang="en-US" sz="1200" kern="1200" dirty="0" smtClean="0">
                <a:solidFill>
                  <a:schemeClr val="tx1"/>
                </a:solidFill>
                <a:effectLst/>
                <a:latin typeface="Arial" charset="0"/>
                <a:ea typeface="+mn-ea"/>
                <a:cs typeface="+mn-cs"/>
              </a:rPr>
              <a:t> LC, et al. </a:t>
            </a:r>
            <a:r>
              <a:rPr lang="en-US" sz="1200" kern="1200" dirty="0" err="1" smtClean="0">
                <a:solidFill>
                  <a:schemeClr val="tx1"/>
                </a:solidFill>
                <a:effectLst/>
                <a:latin typeface="Arial" charset="0"/>
                <a:ea typeface="+mn-ea"/>
                <a:cs typeface="+mn-cs"/>
              </a:rPr>
              <a:t>Etnic</a:t>
            </a:r>
            <a:r>
              <a:rPr lang="en-US" sz="1200" kern="1200" dirty="0" smtClean="0">
                <a:solidFill>
                  <a:schemeClr val="tx1"/>
                </a:solidFill>
                <a:effectLst/>
                <a:latin typeface="Arial" charset="0"/>
                <a:ea typeface="+mn-ea"/>
                <a:cs typeface="+mn-cs"/>
              </a:rPr>
              <a:t> differences in gastrointestinal complaints, diagnostic procedures and diagnosis. In: </a:t>
            </a:r>
            <a:r>
              <a:rPr lang="en-US" sz="1200" kern="1200" dirty="0" err="1" smtClean="0">
                <a:solidFill>
                  <a:schemeClr val="tx1"/>
                </a:solidFill>
                <a:effectLst/>
                <a:latin typeface="Arial" charset="0"/>
                <a:ea typeface="+mn-ea"/>
                <a:cs typeface="+mn-cs"/>
              </a:rPr>
              <a:t>Lanting</a:t>
            </a:r>
            <a:r>
              <a:rPr lang="en-US" sz="1200" kern="1200" dirty="0" smtClean="0">
                <a:solidFill>
                  <a:schemeClr val="tx1"/>
                </a:solidFill>
                <a:effectLst/>
                <a:latin typeface="Arial" charset="0"/>
                <a:ea typeface="+mn-ea"/>
                <a:cs typeface="+mn-cs"/>
              </a:rPr>
              <a:t> L. </a:t>
            </a:r>
            <a:r>
              <a:rPr lang="en-US" sz="1200" kern="1200" dirty="0" err="1" smtClean="0">
                <a:solidFill>
                  <a:schemeClr val="tx1"/>
                </a:solidFill>
                <a:effectLst/>
                <a:latin typeface="Arial" charset="0"/>
                <a:ea typeface="+mn-ea"/>
                <a:cs typeface="+mn-cs"/>
              </a:rPr>
              <a:t>Etnic</a:t>
            </a:r>
            <a:r>
              <a:rPr lang="en-US" sz="1200" kern="1200" dirty="0" smtClean="0">
                <a:solidFill>
                  <a:schemeClr val="tx1"/>
                </a:solidFill>
                <a:effectLst/>
                <a:latin typeface="Arial" charset="0"/>
                <a:ea typeface="+mn-ea"/>
                <a:cs typeface="+mn-cs"/>
              </a:rPr>
              <a:t> differences in utilization of an outpatient clinic in the Netherlands [</a:t>
            </a:r>
            <a:r>
              <a:rPr lang="en-US" sz="1200" kern="1200" dirty="0" err="1" smtClean="0">
                <a:solidFill>
                  <a:schemeClr val="tx1"/>
                </a:solidFill>
                <a:effectLst/>
                <a:latin typeface="Arial" charset="0"/>
                <a:ea typeface="+mn-ea"/>
                <a:cs typeface="+mn-cs"/>
              </a:rPr>
              <a:t>proefschrift</a:t>
            </a:r>
            <a:r>
              <a:rPr lang="en-US" sz="1200" kern="1200" dirty="0" smtClean="0">
                <a:solidFill>
                  <a:schemeClr val="tx1"/>
                </a:solidFill>
                <a:effectLst/>
                <a:latin typeface="Arial" charset="0"/>
                <a:ea typeface="+mn-ea"/>
                <a:cs typeface="+mn-cs"/>
              </a:rPr>
              <a:t>]. Rotterdam: Erasmus </a:t>
            </a:r>
            <a:r>
              <a:rPr lang="en-US" sz="1200" kern="1200" dirty="0" err="1" smtClean="0">
                <a:solidFill>
                  <a:schemeClr val="tx1"/>
                </a:solidFill>
                <a:effectLst/>
                <a:latin typeface="Arial" charset="0"/>
                <a:ea typeface="+mn-ea"/>
                <a:cs typeface="+mn-cs"/>
              </a:rPr>
              <a:t>Universiteit</a:t>
            </a:r>
            <a:r>
              <a:rPr lang="en-US" sz="1200" kern="1200" dirty="0" smtClean="0">
                <a:solidFill>
                  <a:schemeClr val="tx1"/>
                </a:solidFill>
                <a:effectLst/>
                <a:latin typeface="Arial" charset="0"/>
                <a:ea typeface="+mn-ea"/>
                <a:cs typeface="+mn-cs"/>
              </a:rPr>
              <a:t> Rotterdam; 2006:25-37.</a:t>
            </a:r>
            <a:endParaRPr lang="nl-NL" sz="1200" kern="1200" dirty="0" smtClean="0">
              <a:solidFill>
                <a:schemeClr val="tx1"/>
              </a:solidFill>
              <a:effectLst/>
              <a:latin typeface="Arial" charset="0"/>
              <a:ea typeface="+mn-ea"/>
              <a:cs typeface="+mn-cs"/>
            </a:endParaRPr>
          </a:p>
          <a:p>
            <a:pPr lvl="0"/>
            <a:r>
              <a:rPr lang="nl-NL" sz="1200" kern="1200" dirty="0" err="1" smtClean="0">
                <a:solidFill>
                  <a:schemeClr val="tx1"/>
                </a:solidFill>
                <a:effectLst/>
                <a:latin typeface="Arial" charset="0"/>
                <a:ea typeface="+mn-ea"/>
                <a:cs typeface="+mn-cs"/>
              </a:rPr>
              <a:t>Seeleman</a:t>
            </a:r>
            <a:r>
              <a:rPr lang="nl-NL" sz="1200" kern="1200" dirty="0" smtClean="0">
                <a:solidFill>
                  <a:schemeClr val="tx1"/>
                </a:solidFill>
                <a:effectLst/>
                <a:latin typeface="Arial" charset="0"/>
                <a:ea typeface="+mn-ea"/>
                <a:cs typeface="+mn-cs"/>
              </a:rPr>
              <a:t> C, Essink-Bot ML, </a:t>
            </a:r>
            <a:r>
              <a:rPr lang="nl-NL" sz="1200" kern="1200" dirty="0" err="1" smtClean="0">
                <a:solidFill>
                  <a:schemeClr val="tx1"/>
                </a:solidFill>
                <a:effectLst/>
                <a:latin typeface="Arial" charset="0"/>
                <a:ea typeface="+mn-ea"/>
                <a:cs typeface="+mn-cs"/>
              </a:rPr>
              <a:t>Stronks</a:t>
            </a:r>
            <a:r>
              <a:rPr lang="nl-NL" sz="1200" kern="1200" dirty="0" smtClean="0">
                <a:solidFill>
                  <a:schemeClr val="tx1"/>
                </a:solidFill>
                <a:effectLst/>
                <a:latin typeface="Arial" charset="0"/>
                <a:ea typeface="+mn-ea"/>
                <a:cs typeface="+mn-cs"/>
              </a:rPr>
              <a:t> K. Toegankelijkheid en kwaliteit van de somatische zorg. Literatuurstudie. Programmeringsstudie 'etniciteit en gezondheid' voor </a:t>
            </a:r>
            <a:r>
              <a:rPr lang="nl-NL" sz="1200" kern="1200" dirty="0" err="1" smtClean="0">
                <a:solidFill>
                  <a:schemeClr val="tx1"/>
                </a:solidFill>
                <a:effectLst/>
                <a:latin typeface="Arial" charset="0"/>
                <a:ea typeface="+mn-ea"/>
                <a:cs typeface="+mn-cs"/>
              </a:rPr>
              <a:t>ZonMw</a:t>
            </a:r>
            <a:r>
              <a:rPr lang="nl-NL" sz="1200" kern="1200" dirty="0" smtClean="0">
                <a:solidFill>
                  <a:schemeClr val="tx1"/>
                </a:solidFill>
                <a:effectLst/>
                <a:latin typeface="Arial" charset="0"/>
                <a:ea typeface="+mn-ea"/>
                <a:cs typeface="+mn-cs"/>
              </a:rPr>
              <a:t>. Amsterdam: AMC; 2008, p. 35.</a:t>
            </a:r>
          </a:p>
          <a:p>
            <a:pPr lvl="0"/>
            <a:r>
              <a:rPr lang="en-GB" sz="1200" kern="1200" dirty="0" smtClean="0">
                <a:solidFill>
                  <a:schemeClr val="tx1"/>
                </a:solidFill>
                <a:effectLst/>
                <a:latin typeface="Arial" charset="0"/>
                <a:ea typeface="+mn-ea"/>
                <a:cs typeface="+mn-cs"/>
              </a:rPr>
              <a:t>De </a:t>
            </a:r>
            <a:r>
              <a:rPr lang="en-GB" sz="1200" kern="1200" dirty="0" err="1" smtClean="0">
                <a:solidFill>
                  <a:schemeClr val="tx1"/>
                </a:solidFill>
                <a:effectLst/>
                <a:latin typeface="Arial" charset="0"/>
                <a:ea typeface="+mn-ea"/>
                <a:cs typeface="+mn-cs"/>
              </a:rPr>
              <a:t>Maesschalck</a:t>
            </a:r>
            <a:r>
              <a:rPr lang="en-GB" sz="1200" kern="1200" dirty="0" smtClean="0">
                <a:solidFill>
                  <a:schemeClr val="tx1"/>
                </a:solidFill>
                <a:effectLst/>
                <a:latin typeface="Arial" charset="0"/>
                <a:ea typeface="+mn-ea"/>
                <a:cs typeface="+mn-cs"/>
              </a:rPr>
              <a:t> S. Linguistic and cultural diversity in the consultation room: A tango between physicians and their ethnic minority patients </a:t>
            </a:r>
            <a:r>
              <a:rPr lang="en-US" sz="1200" kern="1200" dirty="0" smtClean="0">
                <a:solidFill>
                  <a:schemeClr val="tx1"/>
                </a:solidFill>
                <a:effectLst/>
                <a:latin typeface="Arial" charset="0"/>
                <a:ea typeface="+mn-ea"/>
                <a:cs typeface="+mn-cs"/>
              </a:rPr>
              <a:t>[</a:t>
            </a:r>
            <a:r>
              <a:rPr lang="en-US" sz="1200" kern="1200" dirty="0" err="1" smtClean="0">
                <a:solidFill>
                  <a:schemeClr val="tx1"/>
                </a:solidFill>
                <a:effectLst/>
                <a:latin typeface="Arial" charset="0"/>
                <a:ea typeface="+mn-ea"/>
                <a:cs typeface="+mn-cs"/>
              </a:rPr>
              <a:t>proefschrift</a:t>
            </a:r>
            <a:r>
              <a:rPr lang="en-US" sz="1200" kern="1200" dirty="0" smtClean="0">
                <a:solidFill>
                  <a:schemeClr val="tx1"/>
                </a:solidFill>
                <a:effectLst/>
                <a:latin typeface="Arial" charset="0"/>
                <a:ea typeface="+mn-ea"/>
                <a:cs typeface="+mn-cs"/>
              </a:rPr>
              <a:t>]</a:t>
            </a:r>
            <a:r>
              <a:rPr lang="en-GB" sz="1200" kern="1200" dirty="0" smtClean="0">
                <a:solidFill>
                  <a:schemeClr val="tx1"/>
                </a:solidFill>
                <a:effectLst/>
                <a:latin typeface="Arial" charset="0"/>
                <a:ea typeface="+mn-ea"/>
                <a:cs typeface="+mn-cs"/>
              </a:rPr>
              <a:t>. Gent: </a:t>
            </a:r>
            <a:r>
              <a:rPr lang="en-GB" sz="1200" kern="1200" dirty="0" err="1" smtClean="0">
                <a:solidFill>
                  <a:schemeClr val="tx1"/>
                </a:solidFill>
                <a:effectLst/>
                <a:latin typeface="Arial" charset="0"/>
                <a:ea typeface="+mn-ea"/>
                <a:cs typeface="+mn-cs"/>
              </a:rPr>
              <a:t>Universiteit</a:t>
            </a:r>
            <a:r>
              <a:rPr lang="en-GB" sz="1200" kern="1200" dirty="0" smtClean="0">
                <a:solidFill>
                  <a:schemeClr val="tx1"/>
                </a:solidFill>
                <a:effectLst/>
                <a:latin typeface="Arial" charset="0"/>
                <a:ea typeface="+mn-ea"/>
                <a:cs typeface="+mn-cs"/>
              </a:rPr>
              <a:t> Gent; 2012.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Schinkel</a:t>
            </a:r>
            <a:r>
              <a:rPr lang="en-US" sz="1200" kern="1200" dirty="0" smtClean="0">
                <a:solidFill>
                  <a:schemeClr val="tx1"/>
                </a:solidFill>
                <a:effectLst/>
                <a:latin typeface="Arial" charset="0"/>
                <a:ea typeface="+mn-ea"/>
                <a:cs typeface="+mn-cs"/>
              </a:rPr>
              <a:t> S. ‘What do you think I should do?’ </a:t>
            </a:r>
            <a:r>
              <a:rPr lang="en-GB" sz="1200" kern="1200" dirty="0" smtClean="0">
                <a:solidFill>
                  <a:schemeClr val="tx1"/>
                </a:solidFill>
                <a:effectLst/>
                <a:latin typeface="Arial" charset="0"/>
                <a:ea typeface="+mn-ea"/>
                <a:cs typeface="+mn-cs"/>
              </a:rPr>
              <a:t>Understanding intercultural medical communication in general practice [</a:t>
            </a:r>
            <a:r>
              <a:rPr lang="en-GB" sz="1200" kern="1200" dirty="0" err="1" smtClean="0">
                <a:solidFill>
                  <a:schemeClr val="tx1"/>
                </a:solidFill>
                <a:effectLst/>
                <a:latin typeface="Arial" charset="0"/>
                <a:ea typeface="+mn-ea"/>
                <a:cs typeface="+mn-cs"/>
              </a:rPr>
              <a:t>proefschrift</a:t>
            </a:r>
            <a:r>
              <a:rPr lang="en-GB" sz="1200" kern="1200" dirty="0" smtClean="0">
                <a:solidFill>
                  <a:schemeClr val="tx1"/>
                </a:solidFill>
                <a:effectLst/>
                <a:latin typeface="Arial" charset="0"/>
                <a:ea typeface="+mn-ea"/>
                <a:cs typeface="+mn-cs"/>
              </a:rPr>
              <a:t>]. </a:t>
            </a:r>
            <a:r>
              <a:rPr lang="nl-NL" sz="1200" kern="1200" dirty="0" smtClean="0">
                <a:solidFill>
                  <a:schemeClr val="tx1"/>
                </a:solidFill>
                <a:effectLst/>
                <a:latin typeface="Arial" charset="0"/>
                <a:ea typeface="+mn-ea"/>
                <a:cs typeface="+mn-cs"/>
              </a:rPr>
              <a:t>Amsterdam: Universiteit van Amsterdam; 2015.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Paternotte</a:t>
            </a:r>
            <a:r>
              <a:rPr lang="en-US" sz="1200" kern="1200" dirty="0" smtClean="0">
                <a:solidFill>
                  <a:schemeClr val="tx1"/>
                </a:solidFill>
                <a:effectLst/>
                <a:latin typeface="Arial" charset="0"/>
                <a:ea typeface="+mn-ea"/>
                <a:cs typeface="+mn-cs"/>
              </a:rPr>
              <a:t> E et al. Intercultural communication through the eyes of patients: experiences and preferences. In: </a:t>
            </a:r>
            <a:r>
              <a:rPr lang="en-US" sz="1200" kern="1200" dirty="0" err="1" smtClean="0">
                <a:solidFill>
                  <a:schemeClr val="tx1"/>
                </a:solidFill>
                <a:effectLst/>
                <a:latin typeface="Arial" charset="0"/>
                <a:ea typeface="+mn-ea"/>
                <a:cs typeface="+mn-cs"/>
              </a:rPr>
              <a:t>Paternotte</a:t>
            </a:r>
            <a:r>
              <a:rPr lang="en-US" sz="1200" kern="1200" dirty="0" smtClean="0">
                <a:solidFill>
                  <a:schemeClr val="tx1"/>
                </a:solidFill>
                <a:effectLst/>
                <a:latin typeface="Arial" charset="0"/>
                <a:ea typeface="+mn-ea"/>
                <a:cs typeface="+mn-cs"/>
              </a:rPr>
              <a:t> E. Intercultural communication between doctors and patients; a multi-perspective exploration [</a:t>
            </a:r>
            <a:r>
              <a:rPr lang="en-US" sz="1200" kern="1200" dirty="0" err="1" smtClean="0">
                <a:solidFill>
                  <a:schemeClr val="tx1"/>
                </a:solidFill>
                <a:effectLst/>
                <a:latin typeface="Arial" charset="0"/>
                <a:ea typeface="+mn-ea"/>
                <a:cs typeface="+mn-cs"/>
              </a:rPr>
              <a:t>proefschrift</a:t>
            </a:r>
            <a:r>
              <a:rPr lang="en-US" sz="1200" kern="120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Amsterdam: </a:t>
            </a:r>
            <a:r>
              <a:rPr lang="en-GB" sz="1200" kern="1200" dirty="0" err="1" smtClean="0">
                <a:solidFill>
                  <a:schemeClr val="tx1"/>
                </a:solidFill>
                <a:effectLst/>
                <a:latin typeface="Arial" charset="0"/>
                <a:ea typeface="+mn-ea"/>
                <a:cs typeface="+mn-cs"/>
              </a:rPr>
              <a:t>Vrije</a:t>
            </a:r>
            <a:r>
              <a:rPr lang="en-GB" sz="1200" kern="1200" dirty="0" smtClean="0">
                <a:solidFill>
                  <a:schemeClr val="tx1"/>
                </a:solidFill>
                <a:effectLst/>
                <a:latin typeface="Arial" charset="0"/>
                <a:ea typeface="+mn-ea"/>
                <a:cs typeface="+mn-cs"/>
              </a:rPr>
              <a:t> </a:t>
            </a:r>
            <a:r>
              <a:rPr lang="en-GB" sz="1200" kern="1200" dirty="0" err="1" smtClean="0">
                <a:solidFill>
                  <a:schemeClr val="tx1"/>
                </a:solidFill>
                <a:effectLst/>
                <a:latin typeface="Arial" charset="0"/>
                <a:ea typeface="+mn-ea"/>
                <a:cs typeface="+mn-cs"/>
              </a:rPr>
              <a:t>Universiteit</a:t>
            </a:r>
            <a:r>
              <a:rPr lang="en-GB" sz="1200" kern="1200" dirty="0" smtClean="0">
                <a:solidFill>
                  <a:schemeClr val="tx1"/>
                </a:solidFill>
                <a:effectLst/>
                <a:latin typeface="Arial" charset="0"/>
                <a:ea typeface="+mn-ea"/>
                <a:cs typeface="+mn-cs"/>
              </a:rPr>
              <a:t> Amsterdam; 2016, pp. 150-151.</a:t>
            </a:r>
            <a:endParaRPr lang="nl-NL"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effectLst/>
              <a:latin typeface="Arial" charset="0"/>
              <a:ea typeface="+mn-ea"/>
              <a:cs typeface="+mn-cs"/>
            </a:endParaRPr>
          </a:p>
          <a:p>
            <a:pPr lvl="0"/>
            <a:endParaRPr lang="nl-NL" sz="1200" kern="1200" dirty="0" smtClean="0">
              <a:solidFill>
                <a:schemeClr val="tx1"/>
              </a:solidFill>
              <a:effectLst/>
              <a:latin typeface="Arial" charset="0"/>
              <a:ea typeface="+mn-ea"/>
              <a:cs typeface="+mn-cs"/>
            </a:endParaRPr>
          </a:p>
          <a:p>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21</a:t>
            </a:fld>
            <a:endParaRPr lang="nl-NL" dirty="0"/>
          </a:p>
        </p:txBody>
      </p:sp>
    </p:spTree>
    <p:extLst>
      <p:ext uri="{BB962C8B-B14F-4D97-AF65-F5344CB8AC3E}">
        <p14:creationId xmlns:p14="http://schemas.microsoft.com/office/powerpoint/2010/main" val="251954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Levinas</a:t>
            </a:r>
            <a:r>
              <a:rPr lang="nl-NL" dirty="0" smtClean="0"/>
              <a:t> – </a:t>
            </a:r>
            <a:r>
              <a:rPr lang="nl-NL" dirty="0" err="1" smtClean="0"/>
              <a:t>Kapucinski</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DCD29E24-25EC-44B4-838C-9C6347258C1B}" type="slidenum">
              <a:rPr lang="nl-NL" smtClean="0"/>
              <a:pPr/>
              <a:t>22</a:t>
            </a:fld>
            <a:endParaRPr lang="nl-NL"/>
          </a:p>
        </p:txBody>
      </p:sp>
    </p:spTree>
    <p:extLst>
      <p:ext uri="{BB962C8B-B14F-4D97-AF65-F5344CB8AC3E}">
        <p14:creationId xmlns:p14="http://schemas.microsoft.com/office/powerpoint/2010/main" val="1767030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t>Dit is slechts een ragment van de film , maar maakt al duidelijk dat migranten soms wensen hebben tav de zorg, die zij niet vervuld zien worden in Nederland; het maakt dus echt uit! </a:t>
            </a:r>
          </a:p>
          <a:p>
            <a:r>
              <a:rPr lang="nl-NL" altLang="nl-NL" smtClean="0"/>
              <a:t>Overigens – u krijgt van de organisatie van de Radboudround allemaal een exemplaar van de film kado; u als u wilt kunt u deze straks meenemen.</a:t>
            </a:r>
          </a:p>
          <a:p>
            <a:r>
              <a:rPr lang="nl-NL" altLang="nl-NL" smtClean="0"/>
              <a:t>aantal patiënten waarbij de HBa1C binnen 12 maanden was bepaald was voor Nederlandse patiënten 86.5% en voor niet westerse patiënten 74.3% (p=0.006).  Dit verschil was niet significant voor diabetes type 1 (p=0.504), maar wel significant voor type 2 patiënten (p=0.013). Ook albumine/bilirubine ratio werd significant vaker binnen 12 maanden bepaald voor Nederlandse patiënten met type 2 diabetes (p=0.030).Het aantal patiënten  met een HBa1C lager dan 53mmol/mol verschilde niet significant. Het aantal patiënten met een hoog HBa1C was echter significant hoger onder niet-Westerse patiënten, zowel voor type 1 (p=0.028) als type 2 (p=0.026) diabetes</a:t>
            </a:r>
          </a:p>
          <a:p>
            <a:endParaRPr lang="nl-NL" altLang="nl-NL" smtClean="0"/>
          </a:p>
          <a:p>
            <a:endParaRPr lang="nl-NL" altLang="nl-NL" smtClean="0"/>
          </a:p>
        </p:txBody>
      </p:sp>
      <p:sp>
        <p:nvSpPr>
          <p:cNvPr id="4608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pitchFamily="34" charset="0"/>
              </a:defRPr>
            </a:lvl1pPr>
            <a:lvl2pPr marL="742950" indent="-285750" eaLnBrk="0" hangingPunct="0">
              <a:defRPr sz="3600">
                <a:solidFill>
                  <a:srgbClr val="000066"/>
                </a:solidFill>
                <a:latin typeface="Arial" pitchFamily="34" charset="0"/>
              </a:defRPr>
            </a:lvl2pPr>
            <a:lvl3pPr marL="1143000" indent="-228600" eaLnBrk="0" hangingPunct="0">
              <a:defRPr sz="3600">
                <a:solidFill>
                  <a:srgbClr val="000066"/>
                </a:solidFill>
                <a:latin typeface="Arial" pitchFamily="34" charset="0"/>
              </a:defRPr>
            </a:lvl3pPr>
            <a:lvl4pPr marL="1600200" indent="-228600" eaLnBrk="0" hangingPunct="0">
              <a:defRPr sz="3600">
                <a:solidFill>
                  <a:srgbClr val="000066"/>
                </a:solidFill>
                <a:latin typeface="Arial" pitchFamily="34" charset="0"/>
              </a:defRPr>
            </a:lvl4pPr>
            <a:lvl5pPr marL="2057400" indent="-228600" eaLnBrk="0" hangingPunct="0">
              <a:defRPr sz="3600">
                <a:solidFill>
                  <a:srgbClr val="000066"/>
                </a:solidFill>
                <a:latin typeface="Arial" pitchFamily="34" charset="0"/>
              </a:defRPr>
            </a:lvl5pPr>
            <a:lvl6pPr marL="2514600" indent="-228600" eaLnBrk="0" fontAlgn="base" hangingPunct="0">
              <a:spcBef>
                <a:spcPct val="0"/>
              </a:spcBef>
              <a:spcAft>
                <a:spcPct val="0"/>
              </a:spcAft>
              <a:defRPr sz="3600">
                <a:solidFill>
                  <a:srgbClr val="000066"/>
                </a:solidFill>
                <a:latin typeface="Arial" pitchFamily="34" charset="0"/>
              </a:defRPr>
            </a:lvl6pPr>
            <a:lvl7pPr marL="2971800" indent="-228600" eaLnBrk="0" fontAlgn="base" hangingPunct="0">
              <a:spcBef>
                <a:spcPct val="0"/>
              </a:spcBef>
              <a:spcAft>
                <a:spcPct val="0"/>
              </a:spcAft>
              <a:defRPr sz="3600">
                <a:solidFill>
                  <a:srgbClr val="000066"/>
                </a:solidFill>
                <a:latin typeface="Arial" pitchFamily="34" charset="0"/>
              </a:defRPr>
            </a:lvl7pPr>
            <a:lvl8pPr marL="3429000" indent="-228600" eaLnBrk="0" fontAlgn="base" hangingPunct="0">
              <a:spcBef>
                <a:spcPct val="0"/>
              </a:spcBef>
              <a:spcAft>
                <a:spcPct val="0"/>
              </a:spcAft>
              <a:defRPr sz="3600">
                <a:solidFill>
                  <a:srgbClr val="000066"/>
                </a:solidFill>
                <a:latin typeface="Arial" pitchFamily="34" charset="0"/>
              </a:defRPr>
            </a:lvl8pPr>
            <a:lvl9pPr marL="3886200" indent="-228600" eaLnBrk="0" fontAlgn="base" hangingPunct="0">
              <a:spcBef>
                <a:spcPct val="0"/>
              </a:spcBef>
              <a:spcAft>
                <a:spcPct val="0"/>
              </a:spcAft>
              <a:defRPr sz="3600">
                <a:solidFill>
                  <a:srgbClr val="000066"/>
                </a:solidFill>
                <a:latin typeface="Arial" pitchFamily="34" charset="0"/>
              </a:defRPr>
            </a:lvl9pPr>
          </a:lstStyle>
          <a:p>
            <a:pPr eaLnBrk="1" hangingPunct="1"/>
            <a:fld id="{E1389E19-1E51-4938-A726-38DB0962D754}" type="slidenum">
              <a:rPr lang="nl-NL" altLang="nl-NL" sz="1200" smtClean="0">
                <a:solidFill>
                  <a:schemeClr val="tx1"/>
                </a:solidFill>
                <a:latin typeface="Times New Roman" pitchFamily="18" charset="0"/>
              </a:rPr>
              <a:pPr eaLnBrk="1" hangingPunct="1"/>
              <a:t>23</a:t>
            </a:fld>
            <a:endParaRPr lang="nl-NL" altLang="nl-NL" sz="1200" smtClean="0">
              <a:solidFill>
                <a:schemeClr val="tx1"/>
              </a:solidFill>
              <a:latin typeface="Times New Roman" pitchFamily="18" charset="0"/>
            </a:endParaRPr>
          </a:p>
        </p:txBody>
      </p:sp>
    </p:spTree>
    <p:extLst>
      <p:ext uri="{BB962C8B-B14F-4D97-AF65-F5344CB8AC3E}">
        <p14:creationId xmlns:p14="http://schemas.microsoft.com/office/powerpoint/2010/main" val="221139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p:spPr>
        <p:txBody>
          <a:bodyPr/>
          <a:lstStyle/>
          <a:p>
            <a:r>
              <a:rPr lang="nl-NL" dirty="0" smtClean="0"/>
              <a:t>Elementen voor verbetering grijpen dan ook op die verschillende oorzaken, maar de kern is dus </a:t>
            </a:r>
            <a:endParaRPr lang="en-US" dirty="0" smtClean="0"/>
          </a:p>
          <a:p>
            <a:r>
              <a:rPr lang="nl-NL" dirty="0" smtClean="0"/>
              <a:t>dat de zorg afgestemd moet zijn op de kenmerken van de individuele patiënt – geen ‘</a:t>
            </a:r>
            <a:r>
              <a:rPr lang="nl-NL" dirty="0" err="1" smtClean="0"/>
              <a:t>one</a:t>
            </a:r>
            <a:r>
              <a:rPr lang="nl-NL" dirty="0" smtClean="0"/>
              <a:t> </a:t>
            </a:r>
            <a:r>
              <a:rPr lang="nl-NL" dirty="0" err="1" smtClean="0"/>
              <a:t>size</a:t>
            </a:r>
            <a:r>
              <a:rPr lang="nl-NL" dirty="0" smtClean="0"/>
              <a:t> fits </a:t>
            </a:r>
            <a:r>
              <a:rPr lang="nl-NL" dirty="0" err="1" smtClean="0"/>
              <a:t>all</a:t>
            </a:r>
            <a:r>
              <a:rPr lang="nl-NL" dirty="0" smtClean="0"/>
              <a:t>’ benadering.</a:t>
            </a:r>
            <a:endParaRPr lang="en-US" dirty="0" smtClean="0"/>
          </a:p>
          <a:p>
            <a:r>
              <a:rPr lang="nl-NL" dirty="0" smtClean="0"/>
              <a:t>dat geïsoleerde interventies niet werken – dus alleen betere voorlichting, of een keer een nascholing aan artsen helpen niet. </a:t>
            </a:r>
            <a:endParaRPr lang="en-US" dirty="0" smtClean="0"/>
          </a:p>
          <a:p>
            <a:r>
              <a:rPr lang="nl-NL" dirty="0" smtClean="0"/>
              <a:t>Structureel moeten alle verschillende elementen van het zorgproces onder de loep worden genomen en daar waar nodig aangepast. </a:t>
            </a:r>
            <a:endParaRPr lang="en-US" dirty="0" smtClean="0"/>
          </a:p>
          <a:p>
            <a:endParaRPr lang="nl-NL" dirty="0" smtClean="0"/>
          </a:p>
          <a:p>
            <a:r>
              <a:rPr lang="nl-NL" dirty="0" smtClean="0"/>
              <a:t>Wat niet betekent dat het niet zinvol is om ergens te beginnen….</a:t>
            </a:r>
            <a:endParaRPr lang="en-US" dirty="0" smtClean="0"/>
          </a:p>
          <a:p>
            <a:r>
              <a:rPr lang="nl-NL" dirty="0" smtClean="0"/>
              <a:t>Er is kennis over wat werkt uit onderzoek; onder andere uit de VS waar sinds 10 jaar gestuurd wordt op aandacht voor etnische diversiteit in de gezondheidszorg, met behulp van de Class </a:t>
            </a:r>
            <a:r>
              <a:rPr lang="nl-NL" dirty="0" err="1" smtClean="0"/>
              <a:t>standards</a:t>
            </a:r>
            <a:r>
              <a:rPr lang="nl-NL" dirty="0" smtClean="0"/>
              <a:t>. en de </a:t>
            </a:r>
            <a:r>
              <a:rPr lang="nl-NL" dirty="0" err="1" smtClean="0"/>
              <a:t>europese</a:t>
            </a:r>
            <a:r>
              <a:rPr lang="nl-NL" dirty="0" smtClean="0"/>
              <a:t> </a:t>
            </a:r>
            <a:r>
              <a:rPr lang="en-US" b="1" dirty="0" smtClean="0"/>
              <a:t>Task Force on Migrant-Friendly and Culturally Competent Health Care</a:t>
            </a:r>
            <a:r>
              <a:rPr lang="nl-NL" dirty="0" smtClean="0"/>
              <a:t> heeft mede op basis van het Europese project Migrant </a:t>
            </a:r>
            <a:r>
              <a:rPr lang="nl-NL" dirty="0" err="1" smtClean="0"/>
              <a:t>Friendly</a:t>
            </a:r>
            <a:r>
              <a:rPr lang="nl-NL" dirty="0" smtClean="0"/>
              <a:t> </a:t>
            </a:r>
            <a:r>
              <a:rPr lang="nl-NL" dirty="0" err="1" smtClean="0"/>
              <a:t>Hospitals</a:t>
            </a:r>
            <a:r>
              <a:rPr lang="nl-NL" dirty="0" smtClean="0"/>
              <a:t> vergelijkbare standaard ontwikkeld en in enkele ziekenhuizen uitgetest (de </a:t>
            </a:r>
            <a:r>
              <a:rPr lang="nl-NL" dirty="0" err="1" smtClean="0"/>
              <a:t>equity</a:t>
            </a:r>
            <a:r>
              <a:rPr lang="nl-NL" dirty="0" smtClean="0"/>
              <a:t> </a:t>
            </a:r>
            <a:r>
              <a:rPr lang="nl-NL" dirty="0" err="1" smtClean="0"/>
              <a:t>standards</a:t>
            </a:r>
            <a:r>
              <a:rPr lang="nl-NL" dirty="0" smtClean="0"/>
              <a:t>); deze worden nu ook in het </a:t>
            </a:r>
            <a:r>
              <a:rPr lang="nl-NL" dirty="0" err="1" smtClean="0"/>
              <a:t>Radboudumc</a:t>
            </a:r>
            <a:r>
              <a:rPr lang="nl-NL" dirty="0" smtClean="0"/>
              <a:t> uitgetest</a:t>
            </a:r>
            <a:endParaRPr lang="en-US" dirty="0" smtClean="0"/>
          </a:p>
          <a:p>
            <a:r>
              <a:rPr lang="nl-NL" dirty="0" smtClean="0"/>
              <a:t> </a:t>
            </a:r>
            <a:endParaRPr lang="en-US" dirty="0" smtClean="0"/>
          </a:p>
          <a:p>
            <a:endParaRPr lang="en-US" dirty="0" smtClean="0"/>
          </a:p>
        </p:txBody>
      </p:sp>
      <p:sp>
        <p:nvSpPr>
          <p:cNvPr id="46084" name="Tijdelijke aanduiding voor dianummer 3"/>
          <p:cNvSpPr>
            <a:spLocks noGrp="1"/>
          </p:cNvSpPr>
          <p:nvPr>
            <p:ph type="sldNum" sz="quarter" idx="5"/>
          </p:nvPr>
        </p:nvSpPr>
        <p:spPr>
          <a:noFill/>
        </p:spPr>
        <p:txBody>
          <a:bodyPr/>
          <a:lstStyle/>
          <a:p>
            <a:fld id="{0368120E-7B51-4C67-B640-FA09ED2D48D6}" type="slidenum">
              <a:rPr lang="nl-NL" altLang="en-US" smtClean="0"/>
              <a:pPr/>
              <a:t>24</a:t>
            </a:fld>
            <a:endParaRPr lang="nl-NL" altLang="en-US" smtClean="0"/>
          </a:p>
        </p:txBody>
      </p:sp>
    </p:spTree>
    <p:extLst>
      <p:ext uri="{BB962C8B-B14F-4D97-AF65-F5344CB8AC3E}">
        <p14:creationId xmlns:p14="http://schemas.microsoft.com/office/powerpoint/2010/main" val="4266662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a:ln/>
        </p:spPr>
      </p:sp>
      <p:sp>
        <p:nvSpPr>
          <p:cNvPr id="11264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p>
        </p:txBody>
      </p:sp>
      <p:sp>
        <p:nvSpPr>
          <p:cNvPr id="11264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02684DC-87A3-4C01-A762-778C87427C5F}" type="slidenum">
              <a:rPr lang="nl-NL" altLang="nl-NL" smtClean="0"/>
              <a:pPr eaLnBrk="1" hangingPunct="1"/>
              <a:t>28</a:t>
            </a:fld>
            <a:endParaRPr lang="nl-NL" altLang="nl-NL"/>
          </a:p>
        </p:txBody>
      </p:sp>
    </p:spTree>
    <p:extLst>
      <p:ext uri="{BB962C8B-B14F-4D97-AF65-F5344CB8AC3E}">
        <p14:creationId xmlns:p14="http://schemas.microsoft.com/office/powerpoint/2010/main" val="53027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Dit is slechts een ragment van de film , maar maakt al duidelijk dat migranten soms wensen hebben tav de zorg, die zij niet vervuld zien worden in Nederland; het maakt dus echt uit! </a:t>
            </a:r>
          </a:p>
          <a:p>
            <a:r>
              <a:rPr lang="nl-NL" altLang="nl-NL"/>
              <a:t>Overigens – u krijgt van de organisatie van de Radboudround allemaal een exemplaar van de film kado; u als u wilt kunt u deze straks meenemen.</a:t>
            </a:r>
          </a:p>
          <a:p>
            <a:r>
              <a:rPr lang="nl-NL" altLang="nl-NL"/>
              <a:t>aantal patiënten waarbij de HBa1C binnen 12 maanden was bepaald was voor Nederlandse patiënten 86.5% en voor niet westerse patiënten 74.3% (p=0.006).  Dit verschil was niet significant voor diabetes type 1 (p=0.504), maar wel significant voor type 2 patiënten (p=0.013). Ook albumine/bilirubine ratio werd significant vaker binnen 12 maanden bepaald voor Nederlandse patiënten met type 2 diabetes (p=0.030).Het aantal patiënten  met een HBa1C lager dan 53mmol/mol verschilde niet significant. Het aantal patiënten met een hoog HBa1C was echter significant hoger onder niet-Westerse patiënten, zowel voor type 1 (p=0.028) als type 2 (p=0.026) diabetes</a:t>
            </a:r>
          </a:p>
          <a:p>
            <a:endParaRPr lang="nl-NL" altLang="nl-NL"/>
          </a:p>
          <a:p>
            <a:endParaRPr lang="nl-NL" altLang="nl-NL"/>
          </a:p>
        </p:txBody>
      </p:sp>
      <p:sp>
        <p:nvSpPr>
          <p:cNvPr id="4608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pitchFamily="34" charset="0"/>
              </a:defRPr>
            </a:lvl1pPr>
            <a:lvl2pPr marL="742950" indent="-285750" eaLnBrk="0" hangingPunct="0">
              <a:defRPr sz="3600">
                <a:solidFill>
                  <a:srgbClr val="000066"/>
                </a:solidFill>
                <a:latin typeface="Arial" pitchFamily="34" charset="0"/>
              </a:defRPr>
            </a:lvl2pPr>
            <a:lvl3pPr marL="1143000" indent="-228600" eaLnBrk="0" hangingPunct="0">
              <a:defRPr sz="3600">
                <a:solidFill>
                  <a:srgbClr val="000066"/>
                </a:solidFill>
                <a:latin typeface="Arial" pitchFamily="34" charset="0"/>
              </a:defRPr>
            </a:lvl3pPr>
            <a:lvl4pPr marL="1600200" indent="-228600" eaLnBrk="0" hangingPunct="0">
              <a:defRPr sz="3600">
                <a:solidFill>
                  <a:srgbClr val="000066"/>
                </a:solidFill>
                <a:latin typeface="Arial" pitchFamily="34" charset="0"/>
              </a:defRPr>
            </a:lvl4pPr>
            <a:lvl5pPr marL="2057400" indent="-228600" eaLnBrk="0" hangingPunct="0">
              <a:defRPr sz="3600">
                <a:solidFill>
                  <a:srgbClr val="000066"/>
                </a:solidFill>
                <a:latin typeface="Arial" pitchFamily="34" charset="0"/>
              </a:defRPr>
            </a:lvl5pPr>
            <a:lvl6pPr marL="2514600" indent="-228600" eaLnBrk="0" fontAlgn="base" hangingPunct="0">
              <a:spcBef>
                <a:spcPct val="0"/>
              </a:spcBef>
              <a:spcAft>
                <a:spcPct val="0"/>
              </a:spcAft>
              <a:defRPr sz="3600">
                <a:solidFill>
                  <a:srgbClr val="000066"/>
                </a:solidFill>
                <a:latin typeface="Arial" pitchFamily="34" charset="0"/>
              </a:defRPr>
            </a:lvl6pPr>
            <a:lvl7pPr marL="2971800" indent="-228600" eaLnBrk="0" fontAlgn="base" hangingPunct="0">
              <a:spcBef>
                <a:spcPct val="0"/>
              </a:spcBef>
              <a:spcAft>
                <a:spcPct val="0"/>
              </a:spcAft>
              <a:defRPr sz="3600">
                <a:solidFill>
                  <a:srgbClr val="000066"/>
                </a:solidFill>
                <a:latin typeface="Arial" pitchFamily="34" charset="0"/>
              </a:defRPr>
            </a:lvl7pPr>
            <a:lvl8pPr marL="3429000" indent="-228600" eaLnBrk="0" fontAlgn="base" hangingPunct="0">
              <a:spcBef>
                <a:spcPct val="0"/>
              </a:spcBef>
              <a:spcAft>
                <a:spcPct val="0"/>
              </a:spcAft>
              <a:defRPr sz="3600">
                <a:solidFill>
                  <a:srgbClr val="000066"/>
                </a:solidFill>
                <a:latin typeface="Arial" pitchFamily="34" charset="0"/>
              </a:defRPr>
            </a:lvl8pPr>
            <a:lvl9pPr marL="3886200" indent="-228600" eaLnBrk="0" fontAlgn="base" hangingPunct="0">
              <a:spcBef>
                <a:spcPct val="0"/>
              </a:spcBef>
              <a:spcAft>
                <a:spcPct val="0"/>
              </a:spcAft>
              <a:defRPr sz="3600">
                <a:solidFill>
                  <a:srgbClr val="000066"/>
                </a:solidFill>
                <a:latin typeface="Arial" pitchFamily="34" charset="0"/>
              </a:defRPr>
            </a:lvl9pPr>
          </a:lstStyle>
          <a:p>
            <a:pPr eaLnBrk="1" hangingPunct="1"/>
            <a:fld id="{E1389E19-1E51-4938-A726-38DB0962D754}" type="slidenum">
              <a:rPr lang="nl-NL" altLang="nl-NL" sz="1200" smtClean="0">
                <a:solidFill>
                  <a:schemeClr val="tx1"/>
                </a:solidFill>
                <a:latin typeface="Times New Roman" pitchFamily="18" charset="0"/>
              </a:rPr>
              <a:pPr eaLnBrk="1" hangingPunct="1"/>
              <a:t>3</a:t>
            </a:fld>
            <a:endParaRPr lang="nl-NL" altLang="nl-NL" sz="1200">
              <a:solidFill>
                <a:schemeClr val="tx1"/>
              </a:solidFill>
              <a:latin typeface="Times New Roman" pitchFamily="18" charset="0"/>
            </a:endParaRPr>
          </a:p>
        </p:txBody>
      </p:sp>
    </p:spTree>
    <p:extLst>
      <p:ext uri="{BB962C8B-B14F-4D97-AF65-F5344CB8AC3E}">
        <p14:creationId xmlns:p14="http://schemas.microsoft.com/office/powerpoint/2010/main" val="279679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Kritisch; ook psychologische en emotionele factoren een rol</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4-5-2017</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4</a:t>
            </a:fld>
            <a:endParaRPr lang="nl-NL" dirty="0"/>
          </a:p>
        </p:txBody>
      </p:sp>
    </p:spTree>
    <p:extLst>
      <p:ext uri="{BB962C8B-B14F-4D97-AF65-F5344CB8AC3E}">
        <p14:creationId xmlns:p14="http://schemas.microsoft.com/office/powerpoint/2010/main" val="333466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Dit is slechts een ragment van de film , maar maakt al duidelijk dat migranten soms wensen hebben tav de zorg, die zij niet vervuld zien worden in Nederland; het maakt dus echt uit! </a:t>
            </a:r>
          </a:p>
          <a:p>
            <a:r>
              <a:rPr lang="nl-NL" altLang="nl-NL"/>
              <a:t>Overigens – u krijgt van de organisatie van de Radboudround allemaal een exemplaar van de film kado; u als u wilt kunt u deze straks meenemen.</a:t>
            </a:r>
          </a:p>
          <a:p>
            <a:r>
              <a:rPr lang="nl-NL" altLang="nl-NL"/>
              <a:t>aantal patiënten waarbij de HBa1C binnen 12 maanden was bepaald was voor Nederlandse patiënten 86.5% en voor niet westerse patiënten 74.3% (p=0.006).  Dit verschil was niet significant voor diabetes type 1 (p=0.504), maar wel significant voor type 2 patiënten (p=0.013). Ook albumine/bilirubine ratio werd significant vaker binnen 12 maanden bepaald voor Nederlandse patiënten met type 2 diabetes (p=0.030).Het aantal patiënten  met een HBa1C lager dan 53mmol/mol verschilde niet significant. Het aantal patiënten met een hoog HBa1C was echter significant hoger onder niet-Westerse patiënten, zowel voor type 1 (p=0.028) als type 2 (p=0.026) diabetes</a:t>
            </a:r>
          </a:p>
          <a:p>
            <a:endParaRPr lang="nl-NL" altLang="nl-NL"/>
          </a:p>
          <a:p>
            <a:endParaRPr lang="nl-NL" altLang="nl-NL"/>
          </a:p>
        </p:txBody>
      </p:sp>
      <p:sp>
        <p:nvSpPr>
          <p:cNvPr id="4608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66"/>
                </a:solidFill>
                <a:latin typeface="Arial" pitchFamily="34" charset="0"/>
              </a:defRPr>
            </a:lvl1pPr>
            <a:lvl2pPr marL="742950" indent="-285750" eaLnBrk="0" hangingPunct="0">
              <a:defRPr sz="3600">
                <a:solidFill>
                  <a:srgbClr val="000066"/>
                </a:solidFill>
                <a:latin typeface="Arial" pitchFamily="34" charset="0"/>
              </a:defRPr>
            </a:lvl2pPr>
            <a:lvl3pPr marL="1143000" indent="-228600" eaLnBrk="0" hangingPunct="0">
              <a:defRPr sz="3600">
                <a:solidFill>
                  <a:srgbClr val="000066"/>
                </a:solidFill>
                <a:latin typeface="Arial" pitchFamily="34" charset="0"/>
              </a:defRPr>
            </a:lvl3pPr>
            <a:lvl4pPr marL="1600200" indent="-228600" eaLnBrk="0" hangingPunct="0">
              <a:defRPr sz="3600">
                <a:solidFill>
                  <a:srgbClr val="000066"/>
                </a:solidFill>
                <a:latin typeface="Arial" pitchFamily="34" charset="0"/>
              </a:defRPr>
            </a:lvl4pPr>
            <a:lvl5pPr marL="2057400" indent="-228600" eaLnBrk="0" hangingPunct="0">
              <a:defRPr sz="3600">
                <a:solidFill>
                  <a:srgbClr val="000066"/>
                </a:solidFill>
                <a:latin typeface="Arial" pitchFamily="34" charset="0"/>
              </a:defRPr>
            </a:lvl5pPr>
            <a:lvl6pPr marL="2514600" indent="-228600" eaLnBrk="0" fontAlgn="base" hangingPunct="0">
              <a:spcBef>
                <a:spcPct val="0"/>
              </a:spcBef>
              <a:spcAft>
                <a:spcPct val="0"/>
              </a:spcAft>
              <a:defRPr sz="3600">
                <a:solidFill>
                  <a:srgbClr val="000066"/>
                </a:solidFill>
                <a:latin typeface="Arial" pitchFamily="34" charset="0"/>
              </a:defRPr>
            </a:lvl6pPr>
            <a:lvl7pPr marL="2971800" indent="-228600" eaLnBrk="0" fontAlgn="base" hangingPunct="0">
              <a:spcBef>
                <a:spcPct val="0"/>
              </a:spcBef>
              <a:spcAft>
                <a:spcPct val="0"/>
              </a:spcAft>
              <a:defRPr sz="3600">
                <a:solidFill>
                  <a:srgbClr val="000066"/>
                </a:solidFill>
                <a:latin typeface="Arial" pitchFamily="34" charset="0"/>
              </a:defRPr>
            </a:lvl7pPr>
            <a:lvl8pPr marL="3429000" indent="-228600" eaLnBrk="0" fontAlgn="base" hangingPunct="0">
              <a:spcBef>
                <a:spcPct val="0"/>
              </a:spcBef>
              <a:spcAft>
                <a:spcPct val="0"/>
              </a:spcAft>
              <a:defRPr sz="3600">
                <a:solidFill>
                  <a:srgbClr val="000066"/>
                </a:solidFill>
                <a:latin typeface="Arial" pitchFamily="34" charset="0"/>
              </a:defRPr>
            </a:lvl8pPr>
            <a:lvl9pPr marL="3886200" indent="-228600" eaLnBrk="0" fontAlgn="base" hangingPunct="0">
              <a:spcBef>
                <a:spcPct val="0"/>
              </a:spcBef>
              <a:spcAft>
                <a:spcPct val="0"/>
              </a:spcAft>
              <a:defRPr sz="3600">
                <a:solidFill>
                  <a:srgbClr val="000066"/>
                </a:solidFill>
                <a:latin typeface="Arial" pitchFamily="34" charset="0"/>
              </a:defRPr>
            </a:lvl9pPr>
          </a:lstStyle>
          <a:p>
            <a:pPr eaLnBrk="1" hangingPunct="1"/>
            <a:fld id="{E1389E19-1E51-4938-A726-38DB0962D754}" type="slidenum">
              <a:rPr lang="nl-NL" altLang="nl-NL" sz="1200" smtClean="0">
                <a:solidFill>
                  <a:schemeClr val="tx1"/>
                </a:solidFill>
                <a:latin typeface="Times New Roman" pitchFamily="18" charset="0"/>
              </a:rPr>
              <a:pPr eaLnBrk="1" hangingPunct="1"/>
              <a:t>5</a:t>
            </a:fld>
            <a:endParaRPr lang="nl-NL" altLang="nl-NL" sz="1200">
              <a:solidFill>
                <a:schemeClr val="tx1"/>
              </a:solidFill>
              <a:latin typeface="Times New Roman" pitchFamily="18" charset="0"/>
            </a:endParaRPr>
          </a:p>
        </p:txBody>
      </p:sp>
    </p:spTree>
    <p:extLst>
      <p:ext uri="{BB962C8B-B14F-4D97-AF65-F5344CB8AC3E}">
        <p14:creationId xmlns:p14="http://schemas.microsoft.com/office/powerpoint/2010/main" val="114844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Aan de hand van 3 voorbeelden toelichten</a:t>
            </a:r>
          </a:p>
          <a:p>
            <a:r>
              <a:rPr lang="nl-NL" dirty="0"/>
              <a:t>Zorgsysteem </a:t>
            </a:r>
          </a:p>
          <a:p>
            <a:r>
              <a:rPr lang="nl-NL" dirty="0"/>
              <a:t>Culturele verschillen</a:t>
            </a:r>
          </a:p>
          <a:p>
            <a:r>
              <a:rPr lang="nl-NL" dirty="0"/>
              <a:t>Communicatie</a:t>
            </a:r>
          </a:p>
        </p:txBody>
      </p:sp>
      <p:sp>
        <p:nvSpPr>
          <p:cNvPr id="4" name="Tijdelijke aanduiding voor dianummer 3"/>
          <p:cNvSpPr>
            <a:spLocks noGrp="1"/>
          </p:cNvSpPr>
          <p:nvPr>
            <p:ph type="sldNum" sz="quarter" idx="10"/>
          </p:nvPr>
        </p:nvSpPr>
        <p:spPr/>
        <p:txBody>
          <a:bodyPr/>
          <a:lstStyle/>
          <a:p>
            <a:fld id="{DCD29E24-25EC-44B4-838C-9C6347258C1B}" type="slidenum">
              <a:rPr lang="nl-NL" smtClean="0"/>
              <a:pPr/>
              <a:t>6</a:t>
            </a:fld>
            <a:endParaRPr lang="nl-NL"/>
          </a:p>
        </p:txBody>
      </p:sp>
    </p:spTree>
    <p:extLst>
      <p:ext uri="{BB962C8B-B14F-4D97-AF65-F5344CB8AC3E}">
        <p14:creationId xmlns:p14="http://schemas.microsoft.com/office/powerpoint/2010/main" val="3536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dirty="0">
                <a:latin typeface="Times New Roman" pitchFamily="18" charset="0"/>
              </a:rPr>
              <a:t>Het verschil in levensverwachting bij geboorte tussen laag- en hoogopgeleide mannen en vrouwen in de periode 2009-2012 is 6,3 respectievelijk 6,1 jaar </a:t>
            </a:r>
          </a:p>
          <a:p>
            <a:r>
              <a:rPr lang="nl-NL" altLang="en-US" dirty="0">
                <a:latin typeface="Times New Roman" pitchFamily="18" charset="0"/>
              </a:rPr>
              <a:t>verschil in gezonde levensverwachting mannen 18,5 en vrouwen 19 jaar</a:t>
            </a:r>
          </a:p>
          <a:p>
            <a:r>
              <a:rPr lang="nl-NL" altLang="en-US" dirty="0">
                <a:latin typeface="Times New Roman" pitchFamily="18" charset="0"/>
              </a:rPr>
              <a:t>in Nederland bestaan dus gezondheidsverschillen niet alleen tussen migranten en anderen, maar ook tussen laag opgeleiden / mensen met een lage SES en anderen</a:t>
            </a:r>
            <a:r>
              <a:rPr lang="nl-NL" altLang="en-US" dirty="0" smtClean="0">
                <a:latin typeface="Times New Roman" pitchFamily="18" charset="0"/>
              </a:rPr>
              <a:t>.</a:t>
            </a:r>
          </a:p>
          <a:p>
            <a:r>
              <a:rPr lang="nl-NL" altLang="en-US" dirty="0" smtClean="0">
                <a:latin typeface="Times New Roman" pitchFamily="18" charset="0"/>
              </a:rPr>
              <a:t>20011</a:t>
            </a:r>
            <a:r>
              <a:rPr lang="nl-NL" altLang="en-US" baseline="0" dirty="0" smtClean="0">
                <a:latin typeface="Times New Roman" pitchFamily="18" charset="0"/>
              </a:rPr>
              <a:t> </a:t>
            </a:r>
            <a:r>
              <a:rPr lang="nl-NL" altLang="en-US" baseline="0" dirty="0" err="1" smtClean="0">
                <a:latin typeface="Times New Roman" pitchFamily="18" charset="0"/>
              </a:rPr>
              <a:t>tov</a:t>
            </a:r>
            <a:r>
              <a:rPr lang="nl-NL" altLang="en-US" baseline="0" dirty="0" smtClean="0">
                <a:latin typeface="Times New Roman" pitchFamily="18" charset="0"/>
              </a:rPr>
              <a:t> 2001: alle groepen langer leven en betere kwaliteit van leven, maar minder verbetering bij lage opleiding-&gt; verschillen nemen toe</a:t>
            </a:r>
            <a:endParaRPr lang="nl-NL" altLang="en-US" dirty="0">
              <a:latin typeface="Times New Roman" pitchFamily="18" charset="0"/>
            </a:endParaRPr>
          </a:p>
          <a:p>
            <a:endParaRPr lang="en-US" altLang="en-US" dirty="0">
              <a:latin typeface="Times New Roman" pitchFamily="18" charset="0"/>
            </a:endParaRPr>
          </a:p>
        </p:txBody>
      </p:sp>
      <p:sp>
        <p:nvSpPr>
          <p:cNvPr id="3891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2040"/>
                </a:solidFill>
                <a:latin typeface="Arial" pitchFamily="34" charset="0"/>
              </a:defRPr>
            </a:lvl1pPr>
            <a:lvl2pPr marL="742950" indent="-285750">
              <a:defRPr sz="2400">
                <a:solidFill>
                  <a:srgbClr val="002040"/>
                </a:solidFill>
                <a:latin typeface="Arial" pitchFamily="34" charset="0"/>
              </a:defRPr>
            </a:lvl2pPr>
            <a:lvl3pPr marL="1143000" indent="-228600">
              <a:defRPr sz="2400">
                <a:solidFill>
                  <a:srgbClr val="002040"/>
                </a:solidFill>
                <a:latin typeface="Arial" pitchFamily="34" charset="0"/>
              </a:defRPr>
            </a:lvl3pPr>
            <a:lvl4pPr marL="1600200" indent="-228600">
              <a:defRPr sz="2400">
                <a:solidFill>
                  <a:srgbClr val="002040"/>
                </a:solidFill>
                <a:latin typeface="Arial" pitchFamily="34" charset="0"/>
              </a:defRPr>
            </a:lvl4pPr>
            <a:lvl5pPr marL="2057400" indent="-228600">
              <a:defRPr sz="2400">
                <a:solidFill>
                  <a:srgbClr val="002040"/>
                </a:solidFill>
                <a:latin typeface="Arial" pitchFamily="34" charset="0"/>
              </a:defRPr>
            </a:lvl5pPr>
            <a:lvl6pPr marL="2514600" indent="-228600" eaLnBrk="0" fontAlgn="base" hangingPunct="0">
              <a:spcBef>
                <a:spcPct val="0"/>
              </a:spcBef>
              <a:spcAft>
                <a:spcPct val="0"/>
              </a:spcAft>
              <a:defRPr sz="2400">
                <a:solidFill>
                  <a:srgbClr val="002040"/>
                </a:solidFill>
                <a:latin typeface="Arial" pitchFamily="34" charset="0"/>
              </a:defRPr>
            </a:lvl6pPr>
            <a:lvl7pPr marL="2971800" indent="-228600" eaLnBrk="0" fontAlgn="base" hangingPunct="0">
              <a:spcBef>
                <a:spcPct val="0"/>
              </a:spcBef>
              <a:spcAft>
                <a:spcPct val="0"/>
              </a:spcAft>
              <a:defRPr sz="2400">
                <a:solidFill>
                  <a:srgbClr val="002040"/>
                </a:solidFill>
                <a:latin typeface="Arial" pitchFamily="34" charset="0"/>
              </a:defRPr>
            </a:lvl7pPr>
            <a:lvl8pPr marL="3429000" indent="-228600" eaLnBrk="0" fontAlgn="base" hangingPunct="0">
              <a:spcBef>
                <a:spcPct val="0"/>
              </a:spcBef>
              <a:spcAft>
                <a:spcPct val="0"/>
              </a:spcAft>
              <a:defRPr sz="2400">
                <a:solidFill>
                  <a:srgbClr val="002040"/>
                </a:solidFill>
                <a:latin typeface="Arial" pitchFamily="34" charset="0"/>
              </a:defRPr>
            </a:lvl8pPr>
            <a:lvl9pPr marL="3886200" indent="-228600" eaLnBrk="0" fontAlgn="base" hangingPunct="0">
              <a:spcBef>
                <a:spcPct val="0"/>
              </a:spcBef>
              <a:spcAft>
                <a:spcPct val="0"/>
              </a:spcAft>
              <a:defRPr sz="2400">
                <a:solidFill>
                  <a:srgbClr val="002040"/>
                </a:solidFill>
                <a:latin typeface="Arial" pitchFamily="34" charset="0"/>
              </a:defRPr>
            </a:lvl9pPr>
          </a:lstStyle>
          <a:p>
            <a:fld id="{367F7BDB-AB9E-4939-A674-C9743487F6AE}" type="slidenum">
              <a:rPr lang="nl-NL" altLang="en-US" sz="1200" smtClean="0">
                <a:solidFill>
                  <a:schemeClr val="tx1"/>
                </a:solidFill>
                <a:latin typeface="Times New Roman" pitchFamily="18" charset="0"/>
              </a:rPr>
              <a:pPr/>
              <a:t>8</a:t>
            </a:fld>
            <a:endParaRPr lang="nl-NL" altLang="en-US" sz="1200">
              <a:solidFill>
                <a:schemeClr val="tx1"/>
              </a:solidFill>
              <a:latin typeface="Times New Roman" pitchFamily="18" charset="0"/>
            </a:endParaRPr>
          </a:p>
        </p:txBody>
      </p:sp>
    </p:spTree>
    <p:extLst>
      <p:ext uri="{BB962C8B-B14F-4D97-AF65-F5344CB8AC3E}">
        <p14:creationId xmlns:p14="http://schemas.microsoft.com/office/powerpoint/2010/main" val="166256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a:ln/>
        </p:spPr>
      </p:sp>
      <p:sp>
        <p:nvSpPr>
          <p:cNvPr id="3993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a:latin typeface="Times New Roman" pitchFamily="18" charset="0"/>
              </a:rPr>
              <a:t>Het verschil in levensverwachting bij geboorte tussen laag- en hoogopgeleide mannen en vrouwen in de periode 2009-2012 is 6,3 respectievelijk 6,1 jaar </a:t>
            </a:r>
          </a:p>
          <a:p>
            <a:r>
              <a:rPr lang="nl-NL" altLang="en-US">
                <a:latin typeface="Times New Roman" pitchFamily="18" charset="0"/>
              </a:rPr>
              <a:t>verschil in gezonde levensverwachting mannen 18,5 en vrouwen 19 jaar</a:t>
            </a:r>
            <a:endParaRPr lang="en-US" altLang="en-US">
              <a:latin typeface="Times New Roman" pitchFamily="18" charset="0"/>
            </a:endParaRPr>
          </a:p>
        </p:txBody>
      </p:sp>
      <p:sp>
        <p:nvSpPr>
          <p:cNvPr id="3994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2040"/>
                </a:solidFill>
                <a:latin typeface="Arial" pitchFamily="34" charset="0"/>
              </a:defRPr>
            </a:lvl1pPr>
            <a:lvl2pPr marL="742950" indent="-285750">
              <a:defRPr sz="2400">
                <a:solidFill>
                  <a:srgbClr val="002040"/>
                </a:solidFill>
                <a:latin typeface="Arial" pitchFamily="34" charset="0"/>
              </a:defRPr>
            </a:lvl2pPr>
            <a:lvl3pPr marL="1143000" indent="-228600">
              <a:defRPr sz="2400">
                <a:solidFill>
                  <a:srgbClr val="002040"/>
                </a:solidFill>
                <a:latin typeface="Arial" pitchFamily="34" charset="0"/>
              </a:defRPr>
            </a:lvl3pPr>
            <a:lvl4pPr marL="1600200" indent="-228600">
              <a:defRPr sz="2400">
                <a:solidFill>
                  <a:srgbClr val="002040"/>
                </a:solidFill>
                <a:latin typeface="Arial" pitchFamily="34" charset="0"/>
              </a:defRPr>
            </a:lvl4pPr>
            <a:lvl5pPr marL="2057400" indent="-228600">
              <a:defRPr sz="2400">
                <a:solidFill>
                  <a:srgbClr val="002040"/>
                </a:solidFill>
                <a:latin typeface="Arial" pitchFamily="34" charset="0"/>
              </a:defRPr>
            </a:lvl5pPr>
            <a:lvl6pPr marL="2514600" indent="-228600" eaLnBrk="0" fontAlgn="base" hangingPunct="0">
              <a:spcBef>
                <a:spcPct val="0"/>
              </a:spcBef>
              <a:spcAft>
                <a:spcPct val="0"/>
              </a:spcAft>
              <a:defRPr sz="2400">
                <a:solidFill>
                  <a:srgbClr val="002040"/>
                </a:solidFill>
                <a:latin typeface="Arial" pitchFamily="34" charset="0"/>
              </a:defRPr>
            </a:lvl6pPr>
            <a:lvl7pPr marL="2971800" indent="-228600" eaLnBrk="0" fontAlgn="base" hangingPunct="0">
              <a:spcBef>
                <a:spcPct val="0"/>
              </a:spcBef>
              <a:spcAft>
                <a:spcPct val="0"/>
              </a:spcAft>
              <a:defRPr sz="2400">
                <a:solidFill>
                  <a:srgbClr val="002040"/>
                </a:solidFill>
                <a:latin typeface="Arial" pitchFamily="34" charset="0"/>
              </a:defRPr>
            </a:lvl7pPr>
            <a:lvl8pPr marL="3429000" indent="-228600" eaLnBrk="0" fontAlgn="base" hangingPunct="0">
              <a:spcBef>
                <a:spcPct val="0"/>
              </a:spcBef>
              <a:spcAft>
                <a:spcPct val="0"/>
              </a:spcAft>
              <a:defRPr sz="2400">
                <a:solidFill>
                  <a:srgbClr val="002040"/>
                </a:solidFill>
                <a:latin typeface="Arial" pitchFamily="34" charset="0"/>
              </a:defRPr>
            </a:lvl8pPr>
            <a:lvl9pPr marL="3886200" indent="-228600" eaLnBrk="0" fontAlgn="base" hangingPunct="0">
              <a:spcBef>
                <a:spcPct val="0"/>
              </a:spcBef>
              <a:spcAft>
                <a:spcPct val="0"/>
              </a:spcAft>
              <a:defRPr sz="2400">
                <a:solidFill>
                  <a:srgbClr val="002040"/>
                </a:solidFill>
                <a:latin typeface="Arial" pitchFamily="34" charset="0"/>
              </a:defRPr>
            </a:lvl9pPr>
          </a:lstStyle>
          <a:p>
            <a:fld id="{BF6EAD6A-4B52-4EC6-A3C2-272A101BC119}" type="slidenum">
              <a:rPr lang="nl-NL" altLang="en-US" sz="1200" smtClean="0">
                <a:solidFill>
                  <a:schemeClr val="tx1"/>
                </a:solidFill>
                <a:latin typeface="Times New Roman" pitchFamily="18" charset="0"/>
              </a:rPr>
              <a:pPr/>
              <a:t>9</a:t>
            </a:fld>
            <a:endParaRPr lang="nl-NL" altLang="en-US" sz="1200">
              <a:solidFill>
                <a:schemeClr val="tx1"/>
              </a:solidFill>
              <a:latin typeface="Times New Roman" pitchFamily="18" charset="0"/>
            </a:endParaRPr>
          </a:p>
        </p:txBody>
      </p:sp>
    </p:spTree>
    <p:extLst>
      <p:ext uri="{BB962C8B-B14F-4D97-AF65-F5344CB8AC3E}">
        <p14:creationId xmlns:p14="http://schemas.microsoft.com/office/powerpoint/2010/main" val="1393922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leefstijl: 70% van de Turkse mannen 25-45 rookt (</a:t>
            </a:r>
            <a:r>
              <a:rPr lang="nl-NL" dirty="0" err="1" smtClean="0"/>
              <a:t>vs</a:t>
            </a:r>
            <a:r>
              <a:rPr lang="nl-NL" dirty="0" smtClean="0"/>
              <a:t> 43%). Alcohol gebruik</a:t>
            </a:r>
            <a:r>
              <a:rPr lang="nl-NL" baseline="0" dirty="0" smtClean="0"/>
              <a:t> is juist minder.</a:t>
            </a:r>
            <a:endParaRPr lang="nl-NL" dirty="0" smtClean="0"/>
          </a:p>
          <a:p>
            <a:r>
              <a:rPr lang="nl-NL" dirty="0" smtClean="0"/>
              <a:t>Om een voorbeeld te noemen: ik had een 7</a:t>
            </a:r>
            <a:r>
              <a:rPr lang="nl-NL" baseline="0" dirty="0" smtClean="0"/>
              <a:t> jarig</a:t>
            </a:r>
            <a:r>
              <a:rPr lang="nl-NL" dirty="0" smtClean="0"/>
              <a:t> </a:t>
            </a:r>
            <a:r>
              <a:rPr lang="nl-NL" dirty="0" err="1" smtClean="0"/>
              <a:t>patientje</a:t>
            </a:r>
            <a:r>
              <a:rPr lang="nl-NL" baseline="0" dirty="0" smtClean="0"/>
              <a:t> die veel last had van astma. Vaak hoesten en benauwdheidsklachten die we maar moeilijk onder controle kregen. Wat vertelde moeder: in haar woning hadden ze veel last van schimmel in het plafond, en de woningbouw moest daar nog steeds iets aan doen…</a:t>
            </a:r>
          </a:p>
          <a:p>
            <a:endParaRPr lang="nl-NL" baseline="0" dirty="0" smtClean="0"/>
          </a:p>
          <a:p>
            <a:r>
              <a:rPr lang="nl-NL" baseline="0" dirty="0" smtClean="0"/>
              <a:t>Werkeloosheid heeft veel gevolgen: niet alleen financieel, voor je fysieke omgeving maar ook voor je eigenwaarde, sociale contacten. Als voorbeeld had ik laatste een patiënte die na het verliezen van haar baan vaak met allerlei klachten op het spreekuur kwam en overal last van had. Vanaf het moment dat zij weer aan de slag kon, merkte zij dat ook haar gezondheidsklachten verbeterden.</a:t>
            </a:r>
          </a:p>
          <a:p>
            <a:endParaRPr lang="nl-NL" baseline="0" dirty="0" smtClean="0"/>
          </a:p>
          <a:p>
            <a:r>
              <a:rPr lang="nl-NL" baseline="0" dirty="0" smtClean="0"/>
              <a:t>Psychosociale stress is ontzettend belangrijk waar je als arts oog voor moet hebben: migranten hebben vaak veel meegemaakt: zij zijn uit hun eigen omgeving weg gegaan, hebben vaak vrienden en familie moeten achterlaten. Vaak ervaren zijn eenzaamheid, een sociaal isolement. </a:t>
            </a:r>
            <a:endParaRPr lang="nl-NL" dirty="0"/>
          </a:p>
        </p:txBody>
      </p:sp>
      <p:sp>
        <p:nvSpPr>
          <p:cNvPr id="4" name="Tijdelijke aanduiding voor dianummer 3"/>
          <p:cNvSpPr>
            <a:spLocks noGrp="1"/>
          </p:cNvSpPr>
          <p:nvPr>
            <p:ph type="sldNum" sz="quarter" idx="10"/>
          </p:nvPr>
        </p:nvSpPr>
        <p:spPr/>
        <p:txBody>
          <a:bodyPr/>
          <a:lstStyle/>
          <a:p>
            <a:fld id="{7D4B8FFF-5338-4B3C-9116-37883C3CFA77}" type="slidenum">
              <a:rPr lang="nl-NL" smtClean="0"/>
              <a:pPr/>
              <a:t>10</a:t>
            </a:fld>
            <a:endParaRPr lang="nl-NL"/>
          </a:p>
        </p:txBody>
      </p:sp>
    </p:spTree>
    <p:extLst>
      <p:ext uri="{BB962C8B-B14F-4D97-AF65-F5344CB8AC3E}">
        <p14:creationId xmlns:p14="http://schemas.microsoft.com/office/powerpoint/2010/main" val="417143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a:ln/>
        </p:spPr>
      </p:sp>
      <p:sp>
        <p:nvSpPr>
          <p:cNvPr id="8192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smtClean="0">
                <a:latin typeface="Times New Roman" panose="02020603050405020304" pitchFamily="18" charset="0"/>
              </a:rPr>
              <a:t>onderzoek Hofsteder</a:t>
            </a:r>
            <a:endParaRPr lang="en-US" altLang="en-US" smtClean="0">
              <a:latin typeface="Times New Roman" panose="02020603050405020304" pitchFamily="18" charset="0"/>
            </a:endParaRPr>
          </a:p>
        </p:txBody>
      </p:sp>
      <p:sp>
        <p:nvSpPr>
          <p:cNvPr id="8192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30789D7D-B0A6-484B-B8B9-4830D9659401}" type="slidenum">
              <a:rPr lang="nl-NL" altLang="en-US" sz="1300"/>
              <a:pPr eaLnBrk="1" hangingPunct="1">
                <a:spcBef>
                  <a:spcPct val="0"/>
                </a:spcBef>
              </a:pPr>
              <a:t>15</a:t>
            </a:fld>
            <a:endParaRPr lang="nl-NL" altLang="en-US" sz="1300"/>
          </a:p>
        </p:txBody>
      </p:sp>
    </p:spTree>
    <p:extLst>
      <p:ext uri="{BB962C8B-B14F-4D97-AF65-F5344CB8AC3E}">
        <p14:creationId xmlns:p14="http://schemas.microsoft.com/office/powerpoint/2010/main" val="2296733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4" descr="Pharos_PPT_LayOut_titlepage_v3_okt201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userDrawn="1"/>
        </p:nvSpPr>
        <p:spPr bwMode="auto">
          <a:xfrm>
            <a:off x="6877050" y="6453188"/>
            <a:ext cx="1892300" cy="274637"/>
          </a:xfrm>
          <a:prstGeom prst="rect">
            <a:avLst/>
          </a:prstGeom>
          <a:noFill/>
          <a:ln w="9525">
            <a:noFill/>
            <a:miter lim="800000"/>
            <a:headEnd/>
            <a:tailEnd/>
          </a:ln>
          <a:effectLst/>
        </p:spPr>
        <p:txBody>
          <a:bodyPr>
            <a:spAutoFit/>
          </a:bodyPr>
          <a:lstStyle/>
          <a:p>
            <a:pPr algn="l">
              <a:spcBef>
                <a:spcPct val="0"/>
              </a:spcBef>
              <a:defRPr/>
            </a:pPr>
            <a:endParaRPr lang="nl-NL" sz="1200" dirty="0">
              <a:solidFill>
                <a:schemeClr val="tx1"/>
              </a:solidFill>
              <a:latin typeface="Interstate" pitchFamily="50" charset="0"/>
            </a:endParaRPr>
          </a:p>
        </p:txBody>
      </p:sp>
      <p:sp>
        <p:nvSpPr>
          <p:cNvPr id="98307"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sz="2400">
                <a:solidFill>
                  <a:srgbClr val="D60C8C"/>
                </a:solidFill>
              </a:defRPr>
            </a:lvl1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nl-NL" dirty="0"/>
          </a:p>
        </p:txBody>
      </p:sp>
      <p:sp>
        <p:nvSpPr>
          <p:cNvPr id="98313" name="Rectangle 9"/>
          <p:cNvSpPr>
            <a:spLocks noGrp="1" noChangeArrowheads="1"/>
          </p:cNvSpPr>
          <p:nvPr>
            <p:ph type="ctrTitle" sz="quarter"/>
          </p:nvPr>
        </p:nvSpPr>
        <p:spPr>
          <a:xfrm>
            <a:off x="685800" y="2130425"/>
            <a:ext cx="7772400" cy="1470025"/>
          </a:xfrm>
          <a:prstGeom prst="rect">
            <a:avLst/>
          </a:prstGeom>
        </p:spPr>
        <p:txBody>
          <a:bodyPr/>
          <a:lstStyle>
            <a:lvl1pPr algn="ctr">
              <a:defRPr sz="3200">
                <a:solidFill>
                  <a:srgbClr val="283A97"/>
                </a:solidFill>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nl-NL" dirty="0"/>
          </a:p>
        </p:txBody>
      </p:sp>
      <p:sp>
        <p:nvSpPr>
          <p:cNvPr id="6" name="Tijdelijke aanduiding voor datum 3"/>
          <p:cNvSpPr>
            <a:spLocks noGrp="1"/>
          </p:cNvSpPr>
          <p:nvPr>
            <p:ph type="dt" sz="half" idx="10"/>
          </p:nvPr>
        </p:nvSpPr>
        <p:spPr>
          <a:xfrm>
            <a:off x="373063" y="6480175"/>
            <a:ext cx="1281112" cy="246063"/>
          </a:xfrm>
          <a:prstGeom prst="rect">
            <a:avLst/>
          </a:prstGeom>
          <a:solidFill>
            <a:schemeClr val="bg1"/>
          </a:solidFill>
        </p:spPr>
        <p:txBody>
          <a:bodyPr wrap="none">
            <a:spAutoFit/>
          </a:bodyPr>
          <a:lstStyle>
            <a:lvl1pPr algn="l">
              <a:defRPr sz="1000" b="0">
                <a:solidFill>
                  <a:srgbClr val="283A97"/>
                </a:solidFill>
                <a:latin typeface="+mj-lt"/>
              </a:defRPr>
            </a:lvl1pPr>
          </a:lstStyle>
          <a:p>
            <a:pPr>
              <a:defRPr/>
            </a:pPr>
            <a:r>
              <a:rPr lang="nl-NL"/>
              <a:t>17 september 2014</a:t>
            </a:r>
          </a:p>
        </p:txBody>
      </p:sp>
      <p:sp>
        <p:nvSpPr>
          <p:cNvPr id="7" name="Tijdelijke aanduiding voor voettekst 4"/>
          <p:cNvSpPr>
            <a:spLocks noGrp="1"/>
          </p:cNvSpPr>
          <p:nvPr>
            <p:ph type="ftr" sz="quarter" idx="11"/>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j-lt"/>
              </a:defRPr>
            </a:lvl1pPr>
          </a:lstStyle>
          <a:p>
            <a:pPr>
              <a:defRPr/>
            </a:pPr>
            <a:r>
              <a:rPr lang="nl-NL"/>
              <a:t>Gezondheid en kwaliteit van zorg voor iedereen</a:t>
            </a:r>
          </a:p>
        </p:txBody>
      </p:sp>
      <p:sp>
        <p:nvSpPr>
          <p:cNvPr id="8" name="Tijdelijke aanduiding voor dianummer 5"/>
          <p:cNvSpPr>
            <a:spLocks noGrp="1"/>
          </p:cNvSpPr>
          <p:nvPr>
            <p:ph type="sldNum" sz="quarter" idx="12"/>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D2D58BF2-7390-4829-86BD-E3D99FF24803}" type="slidenum">
              <a:rPr lang="nl-NL"/>
              <a:pPr>
                <a:defRPr/>
              </a:pPr>
              <a:t>‹nr.›</a:t>
            </a:fld>
            <a:endParaRPr lang="nl-NL"/>
          </a:p>
        </p:txBody>
      </p:sp>
    </p:spTree>
    <p:extLst>
      <p:ext uri="{BB962C8B-B14F-4D97-AF65-F5344CB8AC3E}">
        <p14:creationId xmlns:p14="http://schemas.microsoft.com/office/powerpoint/2010/main" val="284955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323528" y="828000"/>
            <a:ext cx="8602985" cy="338554"/>
          </a:xfrm>
          <a:prstGeom prst="rect">
            <a:avLst/>
          </a:prstGeom>
          <a:noFill/>
        </p:spPr>
        <p:txBody>
          <a:bodyPr wrap="square">
            <a:spAutoFit/>
          </a:bodyPr>
          <a:lstStyle>
            <a:lvl1pPr algn="l">
              <a:defRPr sz="1600">
                <a:solidFill>
                  <a:srgbClr val="D60C8C"/>
                </a:solidFill>
                <a:latin typeface="+mj-lt"/>
              </a:defRPr>
            </a:lvl1pPr>
          </a:lstStyle>
          <a:p>
            <a:r>
              <a:rPr lang="nl-NL" dirty="0"/>
              <a:t>Klik om de stijl te bewerken</a:t>
            </a:r>
          </a:p>
        </p:txBody>
      </p:sp>
      <p:sp>
        <p:nvSpPr>
          <p:cNvPr id="21" name="Tijdelijke aanduiding voor tekst 20"/>
          <p:cNvSpPr>
            <a:spLocks noGrp="1"/>
          </p:cNvSpPr>
          <p:nvPr>
            <p:ph type="body" sz="quarter" idx="13"/>
          </p:nvPr>
        </p:nvSpPr>
        <p:spPr>
          <a:xfrm>
            <a:off x="323528" y="468000"/>
            <a:ext cx="8604448" cy="400110"/>
          </a:xfrm>
          <a:prstGeom prst="rect">
            <a:avLst/>
          </a:prstGeom>
        </p:spPr>
        <p:txBody>
          <a:bodyPr wrap="square">
            <a:spAutoFit/>
          </a:bodyPr>
          <a:lstStyle>
            <a:lvl1pPr algn="l">
              <a:buNone/>
              <a:defRPr sz="2000">
                <a:solidFill>
                  <a:srgbClr val="283A97"/>
                </a:solidFill>
              </a:defRPr>
            </a:lvl1pPr>
          </a:lstStyle>
          <a:p>
            <a:pPr lvl="0"/>
            <a:r>
              <a:rPr lang="nl-NL" dirty="0"/>
              <a:t>Klik om de modelstijlen te bewerken</a:t>
            </a:r>
          </a:p>
        </p:txBody>
      </p:sp>
      <p:sp>
        <p:nvSpPr>
          <p:cNvPr id="5" name="Tijdelijke aanduiding voor voettekst 4"/>
          <p:cNvSpPr>
            <a:spLocks noGrp="1"/>
          </p:cNvSpPr>
          <p:nvPr>
            <p:ph type="ftr" sz="quarter" idx="14"/>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371600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a:prstGeom prst="rect">
            <a:avLst/>
          </a:prstGeom>
        </p:spPr>
        <p:txBody>
          <a:bodyPr/>
          <a:lstStyle/>
          <a:p>
            <a:r>
              <a:rPr lang="nl-NL"/>
              <a:t>Klik om de stijl te bewerken</a:t>
            </a:r>
            <a:endParaRPr lang="en-US"/>
          </a:p>
        </p:txBody>
      </p:sp>
      <p:sp>
        <p:nvSpPr>
          <p:cNvPr id="3" name="Tijdelijke aanduiding voor inhoud 2"/>
          <p:cNvSpPr>
            <a:spLocks noGrp="1"/>
          </p:cNvSpPr>
          <p:nvPr>
            <p:ph idx="1"/>
          </p:nvPr>
        </p:nvSpPr>
        <p:spPr>
          <a:xfrm>
            <a:off x="685800" y="1981200"/>
            <a:ext cx="7772400" cy="41148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1029"/>
          <p:cNvSpPr>
            <a:spLocks noGrp="1" noChangeArrowheads="1"/>
          </p:cNvSpPr>
          <p:nvPr>
            <p:ph type="ftr" sz="quarter" idx="10"/>
          </p:nvPr>
        </p:nvSpPr>
        <p:spPr>
          <a:xfrm>
            <a:off x="2667000" y="6324600"/>
            <a:ext cx="2895600" cy="457200"/>
          </a:xfrm>
          <a:prstGeom prst="rect">
            <a:avLst/>
          </a:prstGeom>
          <a:ln/>
        </p:spPr>
        <p:txBody>
          <a:bodyPr/>
          <a:lstStyle>
            <a:lvl1pPr>
              <a:defRPr/>
            </a:lvl1pPr>
          </a:lstStyle>
          <a:p>
            <a:pPr>
              <a:defRPr/>
            </a:pPr>
            <a:r>
              <a:rPr lang="nl-NL"/>
              <a:t>presentatie KNMP 6 december 2012</a:t>
            </a:r>
          </a:p>
        </p:txBody>
      </p:sp>
      <p:sp>
        <p:nvSpPr>
          <p:cNvPr id="5" name="Rectangle 1035"/>
          <p:cNvSpPr>
            <a:spLocks noGrp="1" noChangeArrowheads="1"/>
          </p:cNvSpPr>
          <p:nvPr>
            <p:ph type="sldNum" sz="quarter" idx="11"/>
          </p:nvPr>
        </p:nvSpPr>
        <p:spPr>
          <a:xfrm>
            <a:off x="-990600" y="6324600"/>
            <a:ext cx="1905000" cy="457200"/>
          </a:xfrm>
          <a:prstGeom prst="rect">
            <a:avLst/>
          </a:prstGeom>
          <a:ln/>
        </p:spPr>
        <p:txBody>
          <a:bodyPr/>
          <a:lstStyle>
            <a:lvl1pPr>
              <a:defRPr/>
            </a:lvl1pPr>
          </a:lstStyle>
          <a:p>
            <a:pPr>
              <a:defRPr/>
            </a:pPr>
            <a:fld id="{73AF6F81-895F-4C93-9D0C-352C31F11C05}" type="slidenum">
              <a:rPr lang="nl-NL"/>
              <a:pPr>
                <a:defRPr/>
              </a:pPr>
              <a:t>‹nr.›</a:t>
            </a:fld>
            <a:endParaRPr lang="nl-NL"/>
          </a:p>
        </p:txBody>
      </p:sp>
    </p:spTree>
    <p:extLst>
      <p:ext uri="{BB962C8B-B14F-4D97-AF65-F5344CB8AC3E}">
        <p14:creationId xmlns:p14="http://schemas.microsoft.com/office/powerpoint/2010/main" val="27223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a:off x="4699000" y="6565900"/>
            <a:ext cx="4292600" cy="457200"/>
          </a:xfrm>
          <a:prstGeom prst="rect">
            <a:avLst/>
          </a:prstGeom>
          <a:ln/>
        </p:spPr>
        <p:txBody>
          <a:bodyPr/>
          <a:lstStyle>
            <a:lvl1pPr>
              <a:defRPr/>
            </a:lvl1pPr>
          </a:lstStyle>
          <a:p>
            <a:pPr>
              <a:defRPr/>
            </a:pPr>
            <a:r>
              <a:rPr lang="nl-NL"/>
              <a:t>	</a:t>
            </a:r>
            <a:fld id="{206B6441-8A88-437B-8BB2-55E796B659EB}" type="slidenum">
              <a:rPr lang="nl-NL"/>
              <a:pPr>
                <a:defRPr/>
              </a:pPr>
              <a:t>‹nr.›</a:t>
            </a:fld>
            <a:endParaRPr lang="nl-NL"/>
          </a:p>
        </p:txBody>
      </p:sp>
    </p:spTree>
    <p:extLst>
      <p:ext uri="{BB962C8B-B14F-4D97-AF65-F5344CB8AC3E}">
        <p14:creationId xmlns:p14="http://schemas.microsoft.com/office/powerpoint/2010/main" val="671301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5" descr="Pharos_PPT_LayOut_v3_okt2014.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6877050" y="6453188"/>
            <a:ext cx="1892300" cy="274637"/>
          </a:xfrm>
          <a:prstGeom prst="rect">
            <a:avLst/>
          </a:prstGeom>
          <a:noFill/>
          <a:ln w="9525">
            <a:noFill/>
            <a:miter lim="800000"/>
            <a:headEnd/>
            <a:tailEnd/>
          </a:ln>
          <a:effectLst/>
        </p:spPr>
        <p:txBody>
          <a:bodyPr>
            <a:spAutoFit/>
          </a:bodyPr>
          <a:lstStyle/>
          <a:p>
            <a:pPr algn="l">
              <a:spcBef>
                <a:spcPct val="0"/>
              </a:spcBef>
              <a:defRPr/>
            </a:pPr>
            <a:endParaRPr lang="nl-NL" sz="1200" dirty="0">
              <a:solidFill>
                <a:schemeClr val="tx1"/>
              </a:solidFill>
              <a:latin typeface="Interstate" pitchFamily="50" charset="0"/>
            </a:endParaRPr>
          </a:p>
        </p:txBody>
      </p:sp>
      <p:sp>
        <p:nvSpPr>
          <p:cNvPr id="1044" name="Text Box 20"/>
          <p:cNvSpPr txBox="1">
            <a:spLocks noChangeArrowheads="1"/>
          </p:cNvSpPr>
          <p:nvPr/>
        </p:nvSpPr>
        <p:spPr bwMode="auto">
          <a:xfrm>
            <a:off x="5272088" y="868363"/>
            <a:ext cx="184150" cy="519112"/>
          </a:xfrm>
          <a:prstGeom prst="rect">
            <a:avLst/>
          </a:prstGeom>
          <a:noFill/>
          <a:ln w="9525" algn="ctr">
            <a:noFill/>
            <a:miter lim="800000"/>
            <a:headEnd/>
            <a:tailEnd/>
          </a:ln>
          <a:effectLst/>
        </p:spPr>
        <p:txBody>
          <a:bodyPr wrap="none">
            <a:spAutoFit/>
          </a:bodyPr>
          <a:lstStyle/>
          <a:p>
            <a:pPr marL="342900" indent="-342900">
              <a:defRPr/>
            </a:pPr>
            <a:endParaRPr lang="nl-NL"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p:txStyles>
    <p:titleStyle>
      <a:lvl1pPr algn="r" rtl="0" eaLnBrk="0" fontAlgn="base" hangingPunct="0">
        <a:spcBef>
          <a:spcPct val="0"/>
        </a:spcBef>
        <a:spcAft>
          <a:spcPct val="0"/>
        </a:spcAft>
        <a:defRPr sz="2000" b="1">
          <a:solidFill>
            <a:srgbClr val="002B54"/>
          </a:solidFill>
          <a:latin typeface="+mj-lt"/>
          <a:ea typeface="+mj-ea"/>
          <a:cs typeface="+mj-cs"/>
        </a:defRPr>
      </a:lvl1pPr>
      <a:lvl2pPr algn="r" rtl="0" eaLnBrk="0" fontAlgn="base" hangingPunct="0">
        <a:spcBef>
          <a:spcPct val="0"/>
        </a:spcBef>
        <a:spcAft>
          <a:spcPct val="0"/>
        </a:spcAft>
        <a:defRPr sz="2000" b="1">
          <a:solidFill>
            <a:srgbClr val="002B54"/>
          </a:solidFill>
          <a:latin typeface="Arial" charset="0"/>
        </a:defRPr>
      </a:lvl2pPr>
      <a:lvl3pPr algn="r" rtl="0" eaLnBrk="0" fontAlgn="base" hangingPunct="0">
        <a:spcBef>
          <a:spcPct val="0"/>
        </a:spcBef>
        <a:spcAft>
          <a:spcPct val="0"/>
        </a:spcAft>
        <a:defRPr sz="2000" b="1">
          <a:solidFill>
            <a:srgbClr val="002B54"/>
          </a:solidFill>
          <a:latin typeface="Arial" charset="0"/>
        </a:defRPr>
      </a:lvl3pPr>
      <a:lvl4pPr algn="r" rtl="0" eaLnBrk="0" fontAlgn="base" hangingPunct="0">
        <a:spcBef>
          <a:spcPct val="0"/>
        </a:spcBef>
        <a:spcAft>
          <a:spcPct val="0"/>
        </a:spcAft>
        <a:defRPr sz="2000" b="1">
          <a:solidFill>
            <a:srgbClr val="002B54"/>
          </a:solidFill>
          <a:latin typeface="Arial" charset="0"/>
        </a:defRPr>
      </a:lvl4pPr>
      <a:lvl5pPr algn="r" rtl="0" eaLnBrk="0" fontAlgn="base" hangingPunct="0">
        <a:spcBef>
          <a:spcPct val="0"/>
        </a:spcBef>
        <a:spcAft>
          <a:spcPct val="0"/>
        </a:spcAft>
        <a:defRPr sz="2000" b="1">
          <a:solidFill>
            <a:srgbClr val="002B54"/>
          </a:solidFill>
          <a:latin typeface="Arial" charset="0"/>
        </a:defRPr>
      </a:lvl5pPr>
      <a:lvl6pPr marL="457200" algn="r" rtl="0" fontAlgn="base">
        <a:spcBef>
          <a:spcPct val="0"/>
        </a:spcBef>
        <a:spcAft>
          <a:spcPct val="0"/>
        </a:spcAft>
        <a:defRPr sz="2400" b="1">
          <a:solidFill>
            <a:srgbClr val="1C1C1C"/>
          </a:solidFill>
          <a:latin typeface="Verdana" pitchFamily="34" charset="0"/>
        </a:defRPr>
      </a:lvl6pPr>
      <a:lvl7pPr marL="914400" algn="r" rtl="0" fontAlgn="base">
        <a:spcBef>
          <a:spcPct val="0"/>
        </a:spcBef>
        <a:spcAft>
          <a:spcPct val="0"/>
        </a:spcAft>
        <a:defRPr sz="2400" b="1">
          <a:solidFill>
            <a:srgbClr val="1C1C1C"/>
          </a:solidFill>
          <a:latin typeface="Verdana" pitchFamily="34" charset="0"/>
        </a:defRPr>
      </a:lvl7pPr>
      <a:lvl8pPr marL="1371600" algn="r" rtl="0" fontAlgn="base">
        <a:spcBef>
          <a:spcPct val="0"/>
        </a:spcBef>
        <a:spcAft>
          <a:spcPct val="0"/>
        </a:spcAft>
        <a:defRPr sz="2400" b="1">
          <a:solidFill>
            <a:srgbClr val="1C1C1C"/>
          </a:solidFill>
          <a:latin typeface="Verdana" pitchFamily="34" charset="0"/>
        </a:defRPr>
      </a:lvl8pPr>
      <a:lvl9pPr marL="1828800" algn="r" rtl="0" fontAlgn="base">
        <a:spcBef>
          <a:spcPct val="0"/>
        </a:spcBef>
        <a:spcAft>
          <a:spcPct val="0"/>
        </a:spcAft>
        <a:defRPr sz="2400" b="1">
          <a:solidFill>
            <a:srgbClr val="1C1C1C"/>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rgbClr val="002B54"/>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2B54"/>
          </a:solidFill>
          <a:latin typeface="+mn-lt"/>
        </a:defRPr>
      </a:lvl2pPr>
      <a:lvl3pPr marL="1143000" indent="-228600" algn="l" rtl="0" eaLnBrk="0" fontAlgn="base" hangingPunct="0">
        <a:spcBef>
          <a:spcPct val="20000"/>
        </a:spcBef>
        <a:spcAft>
          <a:spcPct val="0"/>
        </a:spcAft>
        <a:buChar char="•"/>
        <a:defRPr sz="2000" b="1">
          <a:solidFill>
            <a:srgbClr val="002B54"/>
          </a:solidFill>
          <a:latin typeface="+mn-lt"/>
        </a:defRPr>
      </a:lvl3pPr>
      <a:lvl4pPr marL="1600200" indent="-228600" algn="l" rtl="0" eaLnBrk="0" fontAlgn="base" hangingPunct="0">
        <a:spcBef>
          <a:spcPct val="20000"/>
        </a:spcBef>
        <a:spcAft>
          <a:spcPct val="0"/>
        </a:spcAft>
        <a:buChar char="–"/>
        <a:defRPr b="1">
          <a:solidFill>
            <a:srgbClr val="002B54"/>
          </a:solidFill>
          <a:latin typeface="+mn-lt"/>
        </a:defRPr>
      </a:lvl4pPr>
      <a:lvl5pPr marL="2057400" indent="-228600" algn="l" rtl="0" eaLnBrk="0" fontAlgn="base" hangingPunct="0">
        <a:spcBef>
          <a:spcPct val="20000"/>
        </a:spcBef>
        <a:spcAft>
          <a:spcPct val="0"/>
        </a:spcAft>
        <a:buChar char="»"/>
        <a:defRPr sz="1600" b="1">
          <a:solidFill>
            <a:srgbClr val="002B54"/>
          </a:solidFill>
          <a:latin typeface="+mn-lt"/>
        </a:defRPr>
      </a:lvl5pPr>
      <a:lvl6pPr marL="2514600" indent="-228600" algn="l" rtl="0" fontAlgn="base">
        <a:spcBef>
          <a:spcPct val="20000"/>
        </a:spcBef>
        <a:spcAft>
          <a:spcPct val="0"/>
        </a:spcAft>
        <a:buChar char="»"/>
        <a:defRPr sz="1600">
          <a:solidFill>
            <a:srgbClr val="1C1C1C"/>
          </a:solidFill>
          <a:latin typeface="+mn-lt"/>
        </a:defRPr>
      </a:lvl6pPr>
      <a:lvl7pPr marL="2971800" indent="-228600" algn="l" rtl="0" fontAlgn="base">
        <a:spcBef>
          <a:spcPct val="20000"/>
        </a:spcBef>
        <a:spcAft>
          <a:spcPct val="0"/>
        </a:spcAft>
        <a:buChar char="»"/>
        <a:defRPr sz="1600">
          <a:solidFill>
            <a:srgbClr val="1C1C1C"/>
          </a:solidFill>
          <a:latin typeface="+mn-lt"/>
        </a:defRPr>
      </a:lvl7pPr>
      <a:lvl8pPr marL="3429000" indent="-228600" algn="l" rtl="0" fontAlgn="base">
        <a:spcBef>
          <a:spcPct val="20000"/>
        </a:spcBef>
        <a:spcAft>
          <a:spcPct val="0"/>
        </a:spcAft>
        <a:buChar char="»"/>
        <a:defRPr sz="1600">
          <a:solidFill>
            <a:srgbClr val="1C1C1C"/>
          </a:solidFill>
          <a:latin typeface="+mn-lt"/>
        </a:defRPr>
      </a:lvl8pPr>
      <a:lvl9pPr marL="3886200" indent="-228600" algn="l" rtl="0" fontAlgn="base">
        <a:spcBef>
          <a:spcPct val="20000"/>
        </a:spcBef>
        <a:spcAft>
          <a:spcPct val="0"/>
        </a:spcAft>
        <a:buChar char="»"/>
        <a:defRPr sz="1600">
          <a:solidFill>
            <a:srgbClr val="1C1C1C"/>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ezenenschrijven.nl/" TargetMode="External"/><Relationship Id="rId2" Type="http://schemas.openxmlformats.org/officeDocument/2006/relationships/hyperlink" Target="http://www.diabeteszelfindehand.nl/" TargetMode="External"/><Relationship Id="rId1" Type="http://schemas.openxmlformats.org/officeDocument/2006/relationships/slideLayout" Target="../slideLayouts/slideLayout3.xml"/><Relationship Id="rId5" Type="http://schemas.openxmlformats.org/officeDocument/2006/relationships/hyperlink" Target="http://www.sclera.be/" TargetMode="External"/><Relationship Id="rId4" Type="http://schemas.openxmlformats.org/officeDocument/2006/relationships/hyperlink" Target="http://www.aofamsterdam/n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huisarts-migrant.n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pharos.nl/nl/kenniscentrum/laaggeletterdheid-en-gezondheid/is-uw-praktijk-klaar-voor-laaggeletterden-waar-staat-u/stap-3-trainingen-en-tools-voor-effectieve-communicati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ndertitel 2"/>
          <p:cNvSpPr>
            <a:spLocks noGrp="1"/>
          </p:cNvSpPr>
          <p:nvPr>
            <p:ph type="subTitle" idx="1"/>
          </p:nvPr>
        </p:nvSpPr>
        <p:spPr bwMode="auto">
          <a:xfrm>
            <a:off x="611560" y="5003732"/>
            <a:ext cx="7772400" cy="1583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b="0" dirty="0" smtClean="0">
                <a:solidFill>
                  <a:srgbClr val="283A97"/>
                </a:solidFill>
              </a:rPr>
              <a:t>Mechelen 28 – 29 april 2017</a:t>
            </a:r>
            <a:endParaRPr lang="nl-NL" altLang="nl-NL" b="0" dirty="0">
              <a:solidFill>
                <a:srgbClr val="283A97"/>
              </a:solidFill>
            </a:endParaRPr>
          </a:p>
          <a:p>
            <a:pPr eaLnBrk="1" hangingPunct="1"/>
            <a:r>
              <a:rPr lang="nl-NL" altLang="nl-NL" b="0" dirty="0">
                <a:solidFill>
                  <a:srgbClr val="283A97"/>
                </a:solidFill>
              </a:rPr>
              <a:t>Maria van den Muijsenbergh</a:t>
            </a:r>
          </a:p>
          <a:p>
            <a:pPr eaLnBrk="1" hangingPunct="1"/>
            <a:r>
              <a:rPr lang="nl-NL" altLang="nl-NL" b="0" dirty="0" smtClean="0">
                <a:solidFill>
                  <a:srgbClr val="283A97"/>
                </a:solidFill>
              </a:rPr>
              <a:t>Huisarts – onderzoeker </a:t>
            </a:r>
            <a:endParaRPr lang="nl-NL" altLang="nl-NL" b="0" dirty="0">
              <a:solidFill>
                <a:srgbClr val="283A97"/>
              </a:solidFill>
            </a:endParaRPr>
          </a:p>
        </p:txBody>
      </p:sp>
      <p:sp>
        <p:nvSpPr>
          <p:cNvPr id="4099" name="Rectangle 8"/>
          <p:cNvSpPr>
            <a:spLocks noGrp="1" noChangeArrowheads="1"/>
          </p:cNvSpPr>
          <p:nvPr>
            <p:ph type="ctrTitle" sz="quarter"/>
          </p:nvPr>
        </p:nvSpPr>
        <p:spPr bwMode="auto">
          <a:xfrm>
            <a:off x="2771800" y="980728"/>
            <a:ext cx="5976664" cy="3806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nl-NL" dirty="0" err="1" smtClean="0">
                <a:solidFill>
                  <a:srgbClr val="D60C8C"/>
                </a:solidFill>
              </a:rPr>
              <a:t>Migranten</a:t>
            </a:r>
            <a:r>
              <a:rPr lang="en-US" altLang="nl-NL" dirty="0" smtClean="0">
                <a:solidFill>
                  <a:srgbClr val="D60C8C"/>
                </a:solidFill>
              </a:rPr>
              <a:t> en </a:t>
            </a:r>
            <a:r>
              <a:rPr lang="en-US" altLang="nl-NL" dirty="0" err="1" smtClean="0">
                <a:solidFill>
                  <a:srgbClr val="D60C8C"/>
                </a:solidFill>
              </a:rPr>
              <a:t>gezondheid</a:t>
            </a:r>
            <a:r>
              <a:rPr lang="en-US" altLang="nl-NL" dirty="0" smtClean="0"/>
              <a:t>                   										</a:t>
            </a:r>
            <a:r>
              <a:rPr lang="en-US" altLang="nl-NL" b="0" dirty="0" err="1" smtClean="0"/>
              <a:t>Gezondheidsvaardigheden</a:t>
            </a:r>
            <a:r>
              <a:rPr lang="en-US" altLang="nl-NL" b="0" dirty="0" smtClean="0"/>
              <a:t> </a:t>
            </a:r>
            <a:br>
              <a:rPr lang="en-US" altLang="nl-NL" b="0" dirty="0" smtClean="0"/>
            </a:br>
            <a:r>
              <a:rPr lang="en-US" altLang="nl-NL" b="0" dirty="0" smtClean="0"/>
              <a:t>	</a:t>
            </a:r>
            <a:r>
              <a:rPr lang="en-US" altLang="nl-NL" sz="2800" b="0" dirty="0" err="1" smtClean="0"/>
              <a:t>Persoonsgerichte</a:t>
            </a:r>
            <a:r>
              <a:rPr lang="en-US" altLang="nl-NL" sz="2800" b="0" dirty="0" smtClean="0"/>
              <a:t> </a:t>
            </a:r>
            <a:r>
              <a:rPr lang="en-US" altLang="nl-NL" sz="2800" b="0" dirty="0" err="1" smtClean="0"/>
              <a:t>zorg</a:t>
            </a:r>
            <a:r>
              <a:rPr lang="en-US" altLang="nl-NL" sz="2800" b="0" dirty="0" smtClean="0"/>
              <a:t> en</a:t>
            </a:r>
            <a:br>
              <a:rPr lang="en-US" altLang="nl-NL" sz="2800" b="0" dirty="0" smtClean="0"/>
            </a:br>
            <a:r>
              <a:rPr lang="en-US" altLang="nl-NL" sz="2800" b="0" dirty="0"/>
              <a:t>	</a:t>
            </a:r>
            <a:r>
              <a:rPr lang="en-US" altLang="nl-NL" sz="2800" b="0" dirty="0" err="1" smtClean="0"/>
              <a:t>Communicatie</a:t>
            </a:r>
            <a:r>
              <a:rPr lang="en-US" altLang="nl-NL" sz="2800" b="0" dirty="0" smtClean="0"/>
              <a:t> op </a:t>
            </a:r>
            <a:r>
              <a:rPr lang="en-US" altLang="nl-NL" sz="2800" b="0" dirty="0" err="1" smtClean="0"/>
              <a:t>maat</a:t>
            </a:r>
            <a:r>
              <a:rPr lang="en-US" altLang="nl-NL" sz="2800" b="0" dirty="0" smtClean="0"/>
              <a:t>					</a:t>
            </a:r>
            <a:r>
              <a:rPr lang="en-US" altLang="nl-NL" sz="2800" b="0" dirty="0"/>
              <a:t>	</a:t>
            </a:r>
            <a:r>
              <a:rPr lang="en-US" altLang="nl-NL" sz="2800" b="0" dirty="0" smtClean="0"/>
              <a:t>			</a:t>
            </a:r>
            <a:endParaRPr lang="nl-NL" altLang="nl-NL" sz="3600" dirty="0"/>
          </a:p>
        </p:txBody>
      </p:sp>
      <p:pic>
        <p:nvPicPr>
          <p:cNvPr id="5" name="Content Placeholder 4" descr="inspired"/>
          <p:cNvPicPr>
            <a:picLocks noChangeAspect="1" noChangeArrowheads="1"/>
          </p:cNvPicPr>
          <p:nvPr/>
        </p:nvPicPr>
        <p:blipFill>
          <a:blip r:embed="rId2" cstate="print">
            <a:extLst>
              <a:ext uri="{28A0092B-C50C-407E-A947-70E740481C1C}">
                <a14:useLocalDpi xmlns:a14="http://schemas.microsoft.com/office/drawing/2010/main" val="0"/>
              </a:ext>
            </a:extLst>
          </a:blip>
          <a:srcRect l="-37630" r="-37630"/>
          <a:stretch>
            <a:fillRect/>
          </a:stretch>
        </p:blipFill>
        <p:spPr bwMode="auto">
          <a:xfrm>
            <a:off x="-674386" y="1556792"/>
            <a:ext cx="5172146" cy="32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936104"/>
          </a:xfrm>
        </p:spPr>
        <p:txBody>
          <a:bodyPr/>
          <a:lstStyle/>
          <a:p>
            <a:pPr algn="l"/>
            <a:r>
              <a:rPr lang="nl-NL" sz="3200" dirty="0" smtClean="0">
                <a:solidFill>
                  <a:srgbClr val="D60C8C"/>
                </a:solidFill>
              </a:rPr>
              <a:t>Oorzaken gezondheidsachterstand </a:t>
            </a:r>
            <a:br>
              <a:rPr lang="nl-NL" sz="3200" dirty="0" smtClean="0">
                <a:solidFill>
                  <a:srgbClr val="D60C8C"/>
                </a:solidFill>
              </a:rPr>
            </a:br>
            <a:r>
              <a:rPr lang="nl-NL" sz="3200" dirty="0" smtClean="0">
                <a:solidFill>
                  <a:srgbClr val="D60C8C"/>
                </a:solidFill>
              </a:rPr>
              <a:t>van laag opgeleide mensen </a:t>
            </a:r>
            <a:endParaRPr lang="nl-NL" sz="3200" dirty="0">
              <a:solidFill>
                <a:srgbClr val="D60C8C"/>
              </a:solidFill>
            </a:endParaRPr>
          </a:p>
        </p:txBody>
      </p:sp>
      <p:sp>
        <p:nvSpPr>
          <p:cNvPr id="3" name="Tijdelijke aanduiding voor inhoud 2"/>
          <p:cNvSpPr>
            <a:spLocks noGrp="1"/>
          </p:cNvSpPr>
          <p:nvPr>
            <p:ph idx="1"/>
          </p:nvPr>
        </p:nvSpPr>
        <p:spPr>
          <a:xfrm>
            <a:off x="251520" y="1412776"/>
            <a:ext cx="8784976" cy="5040560"/>
          </a:xfrm>
        </p:spPr>
        <p:txBody>
          <a:bodyPr/>
          <a:lstStyle/>
          <a:p>
            <a:pPr marL="457200" lvl="1" indent="0">
              <a:lnSpc>
                <a:spcPct val="80000"/>
              </a:lnSpc>
              <a:buNone/>
            </a:pPr>
            <a:endParaRPr lang="en-US" altLang="nl-NL" b="0" dirty="0" smtClean="0">
              <a:solidFill>
                <a:srgbClr val="283A97"/>
              </a:solidFill>
            </a:endParaRPr>
          </a:p>
          <a:p>
            <a:pPr lvl="1">
              <a:lnSpc>
                <a:spcPct val="80000"/>
              </a:lnSpc>
              <a:buFont typeface="Arial" panose="020B0604020202020204" pitchFamily="34" charset="0"/>
              <a:buChar char="•"/>
            </a:pPr>
            <a:r>
              <a:rPr lang="en-US" altLang="nl-NL" sz="2800" b="0" dirty="0" err="1" smtClean="0">
                <a:solidFill>
                  <a:srgbClr val="283A97"/>
                </a:solidFill>
              </a:rPr>
              <a:t>Fysieke</a:t>
            </a:r>
            <a:r>
              <a:rPr lang="en-US" altLang="nl-NL" sz="2800" b="0" dirty="0" smtClean="0">
                <a:solidFill>
                  <a:srgbClr val="283A97"/>
                </a:solidFill>
              </a:rPr>
              <a:t> </a:t>
            </a:r>
            <a:r>
              <a:rPr lang="en-US" altLang="nl-NL" sz="2800" b="0" dirty="0" err="1" smtClean="0">
                <a:solidFill>
                  <a:srgbClr val="283A97"/>
                </a:solidFill>
              </a:rPr>
              <a:t>omgeving</a:t>
            </a:r>
            <a:r>
              <a:rPr lang="en-US" altLang="nl-NL" sz="2800" b="0" dirty="0" smtClean="0">
                <a:solidFill>
                  <a:srgbClr val="283A97"/>
                </a:solidFill>
              </a:rPr>
              <a:t> (</a:t>
            </a:r>
            <a:r>
              <a:rPr lang="en-US" altLang="nl-NL" sz="2800" b="0" dirty="0" err="1" smtClean="0">
                <a:solidFill>
                  <a:srgbClr val="283A97"/>
                </a:solidFill>
              </a:rPr>
              <a:t>buurt</a:t>
            </a:r>
            <a:r>
              <a:rPr lang="en-US" altLang="nl-NL" sz="2800" b="0" dirty="0" smtClean="0">
                <a:solidFill>
                  <a:srgbClr val="283A97"/>
                </a:solidFill>
              </a:rPr>
              <a:t> / </a:t>
            </a:r>
            <a:r>
              <a:rPr lang="en-US" altLang="nl-NL" sz="2800" b="0" dirty="0" err="1" smtClean="0">
                <a:solidFill>
                  <a:srgbClr val="283A97"/>
                </a:solidFill>
              </a:rPr>
              <a:t>woning</a:t>
            </a:r>
            <a:r>
              <a:rPr lang="en-US" altLang="nl-NL" sz="2800" b="0" dirty="0" smtClean="0">
                <a:solidFill>
                  <a:srgbClr val="283A97"/>
                </a:solidFill>
              </a:rPr>
              <a:t> / </a:t>
            </a:r>
            <a:r>
              <a:rPr lang="en-US" altLang="nl-NL" sz="2800" b="0" dirty="0" err="1" smtClean="0">
                <a:solidFill>
                  <a:srgbClr val="283A97"/>
                </a:solidFill>
              </a:rPr>
              <a:t>werk</a:t>
            </a:r>
            <a:r>
              <a:rPr lang="en-US" altLang="nl-NL" sz="2800" b="0" dirty="0" smtClean="0">
                <a:solidFill>
                  <a:srgbClr val="283A97"/>
                </a:solidFill>
              </a:rPr>
              <a:t>)</a:t>
            </a:r>
          </a:p>
          <a:p>
            <a:pPr lvl="1">
              <a:lnSpc>
                <a:spcPct val="80000"/>
              </a:lnSpc>
              <a:buFont typeface="Arial" panose="020B0604020202020204" pitchFamily="34" charset="0"/>
              <a:buChar char="•"/>
            </a:pPr>
            <a:r>
              <a:rPr lang="en-US" altLang="nl-NL" sz="2800" b="0" dirty="0" err="1" smtClean="0">
                <a:solidFill>
                  <a:srgbClr val="283A97"/>
                </a:solidFill>
              </a:rPr>
              <a:t>Sociale</a:t>
            </a:r>
            <a:r>
              <a:rPr lang="en-US" altLang="nl-NL" sz="2800" b="0" dirty="0" smtClean="0">
                <a:solidFill>
                  <a:srgbClr val="283A97"/>
                </a:solidFill>
              </a:rPr>
              <a:t> </a:t>
            </a:r>
            <a:r>
              <a:rPr lang="en-US" altLang="nl-NL" sz="2800" b="0" dirty="0" err="1" smtClean="0">
                <a:solidFill>
                  <a:srgbClr val="283A97"/>
                </a:solidFill>
              </a:rPr>
              <a:t>omgeving</a:t>
            </a:r>
            <a:r>
              <a:rPr lang="en-US" altLang="nl-NL" sz="2800" b="0" dirty="0" smtClean="0">
                <a:solidFill>
                  <a:srgbClr val="283A97"/>
                </a:solidFill>
              </a:rPr>
              <a:t> (</a:t>
            </a:r>
            <a:r>
              <a:rPr lang="en-US" altLang="nl-NL" sz="2800" b="0" dirty="0" err="1" smtClean="0">
                <a:solidFill>
                  <a:srgbClr val="283A97"/>
                </a:solidFill>
              </a:rPr>
              <a:t>inclusie</a:t>
            </a:r>
            <a:r>
              <a:rPr lang="en-US" altLang="nl-NL" sz="2800" b="0" dirty="0" smtClean="0">
                <a:solidFill>
                  <a:srgbClr val="283A97"/>
                </a:solidFill>
              </a:rPr>
              <a:t> / </a:t>
            </a:r>
            <a:r>
              <a:rPr lang="en-US" altLang="nl-NL" sz="2800" b="0" dirty="0" err="1" smtClean="0">
                <a:solidFill>
                  <a:srgbClr val="283A97"/>
                </a:solidFill>
              </a:rPr>
              <a:t>veiligheid</a:t>
            </a:r>
            <a:r>
              <a:rPr lang="en-US" altLang="nl-NL" sz="2800" b="0" dirty="0" smtClean="0">
                <a:solidFill>
                  <a:srgbClr val="283A97"/>
                </a:solidFill>
              </a:rPr>
              <a:t>)</a:t>
            </a:r>
          </a:p>
          <a:p>
            <a:pPr lvl="1">
              <a:lnSpc>
                <a:spcPct val="80000"/>
              </a:lnSpc>
              <a:buFont typeface="Arial" panose="020B0604020202020204" pitchFamily="34" charset="0"/>
              <a:buChar char="•"/>
            </a:pPr>
            <a:r>
              <a:rPr lang="en-US" altLang="nl-NL" sz="2800" b="0" dirty="0" err="1" smtClean="0">
                <a:solidFill>
                  <a:srgbClr val="283A97"/>
                </a:solidFill>
              </a:rPr>
              <a:t>Psychosociale</a:t>
            </a:r>
            <a:r>
              <a:rPr lang="en-US" altLang="nl-NL" sz="2800" b="0" dirty="0" smtClean="0">
                <a:solidFill>
                  <a:srgbClr val="283A97"/>
                </a:solidFill>
              </a:rPr>
              <a:t> </a:t>
            </a:r>
            <a:r>
              <a:rPr lang="en-US" altLang="nl-NL" sz="2800" b="0" dirty="0">
                <a:solidFill>
                  <a:srgbClr val="283A97"/>
                </a:solidFill>
              </a:rPr>
              <a:t>stress </a:t>
            </a:r>
            <a:r>
              <a:rPr lang="en-US" altLang="nl-NL" sz="2800" b="0" dirty="0" smtClean="0">
                <a:solidFill>
                  <a:srgbClr val="283A97"/>
                </a:solidFill>
              </a:rPr>
              <a:t>/ </a:t>
            </a:r>
            <a:r>
              <a:rPr lang="en-US" altLang="nl-NL" sz="2800" b="0" dirty="0" err="1" smtClean="0">
                <a:solidFill>
                  <a:srgbClr val="283A97"/>
                </a:solidFill>
              </a:rPr>
              <a:t>financiële</a:t>
            </a:r>
            <a:r>
              <a:rPr lang="en-US" altLang="nl-NL" sz="2800" b="0" dirty="0" smtClean="0">
                <a:solidFill>
                  <a:srgbClr val="283A97"/>
                </a:solidFill>
              </a:rPr>
              <a:t> </a:t>
            </a:r>
            <a:r>
              <a:rPr lang="en-US" altLang="nl-NL" sz="2800" b="0" dirty="0" err="1" smtClean="0">
                <a:solidFill>
                  <a:srgbClr val="283A97"/>
                </a:solidFill>
              </a:rPr>
              <a:t>zorgen</a:t>
            </a:r>
            <a:endParaRPr lang="en-US" altLang="nl-NL" sz="2800" b="0" dirty="0" smtClean="0">
              <a:solidFill>
                <a:srgbClr val="283A97"/>
              </a:solidFill>
            </a:endParaRPr>
          </a:p>
          <a:p>
            <a:pPr lvl="1">
              <a:lnSpc>
                <a:spcPct val="80000"/>
              </a:lnSpc>
              <a:buFont typeface="Arial" panose="020B0604020202020204" pitchFamily="34" charset="0"/>
              <a:buChar char="•"/>
            </a:pPr>
            <a:r>
              <a:rPr lang="en-US" altLang="nl-NL" sz="2800" b="0" dirty="0" err="1" smtClean="0">
                <a:solidFill>
                  <a:srgbClr val="283A97"/>
                </a:solidFill>
              </a:rPr>
              <a:t>Leefstijl</a:t>
            </a:r>
            <a:endParaRPr lang="en-US" altLang="nl-NL" sz="2800" b="0" dirty="0" smtClean="0">
              <a:solidFill>
                <a:srgbClr val="283A97"/>
              </a:solidFill>
            </a:endParaRPr>
          </a:p>
          <a:p>
            <a:pPr marL="457200" lvl="1" indent="0">
              <a:lnSpc>
                <a:spcPct val="80000"/>
              </a:lnSpc>
              <a:buNone/>
            </a:pPr>
            <a:endParaRPr lang="en-US" altLang="nl-NL" sz="2800" b="0" dirty="0" smtClean="0">
              <a:solidFill>
                <a:srgbClr val="283A97"/>
              </a:solidFill>
            </a:endParaRPr>
          </a:p>
          <a:p>
            <a:pPr marL="457200" lvl="1" indent="0">
              <a:lnSpc>
                <a:spcPct val="80000"/>
              </a:lnSpc>
              <a:buNone/>
            </a:pPr>
            <a:r>
              <a:rPr lang="en-US" altLang="nl-NL" sz="2800" dirty="0" smtClean="0">
                <a:solidFill>
                  <a:srgbClr val="283A97"/>
                </a:solidFill>
              </a:rPr>
              <a:t>WHO: </a:t>
            </a:r>
            <a:r>
              <a:rPr lang="en-US" altLang="nl-NL" sz="2800" dirty="0" err="1" smtClean="0">
                <a:solidFill>
                  <a:srgbClr val="283A97"/>
                </a:solidFill>
              </a:rPr>
              <a:t>gezondheidsvaardigheden</a:t>
            </a:r>
            <a:r>
              <a:rPr lang="en-US" altLang="nl-NL" sz="2800" dirty="0" smtClean="0">
                <a:solidFill>
                  <a:srgbClr val="283A97"/>
                </a:solidFill>
              </a:rPr>
              <a:t> </a:t>
            </a:r>
            <a:r>
              <a:rPr lang="en-US" altLang="nl-NL" sz="2800" dirty="0" err="1" smtClean="0">
                <a:solidFill>
                  <a:srgbClr val="283A97"/>
                </a:solidFill>
              </a:rPr>
              <a:t>zijn</a:t>
            </a:r>
            <a:r>
              <a:rPr lang="en-US" altLang="nl-NL" sz="2800" dirty="0" smtClean="0">
                <a:solidFill>
                  <a:srgbClr val="283A97"/>
                </a:solidFill>
              </a:rPr>
              <a:t> </a:t>
            </a:r>
            <a:r>
              <a:rPr lang="nl-NL" sz="2800" dirty="0" smtClean="0">
                <a:solidFill>
                  <a:srgbClr val="283A97"/>
                </a:solidFill>
              </a:rPr>
              <a:t>centrale </a:t>
            </a:r>
            <a:r>
              <a:rPr lang="nl-NL" sz="2800" dirty="0">
                <a:solidFill>
                  <a:srgbClr val="283A97"/>
                </a:solidFill>
              </a:rPr>
              <a:t>voorspeller van ongelijkheid in gezondheid</a:t>
            </a:r>
            <a:r>
              <a:rPr lang="en-US" altLang="nl-NL" sz="3200" dirty="0" smtClean="0">
                <a:solidFill>
                  <a:srgbClr val="283A97"/>
                </a:solidFill>
              </a:rPr>
              <a:t> </a:t>
            </a:r>
          </a:p>
          <a:p>
            <a:pPr marL="457200" lvl="1" indent="0">
              <a:lnSpc>
                <a:spcPct val="80000"/>
              </a:lnSpc>
              <a:buNone/>
            </a:pPr>
            <a:endParaRPr lang="en-US" altLang="nl-NL" b="0" dirty="0">
              <a:solidFill>
                <a:srgbClr val="283A97"/>
              </a:solidFill>
            </a:endParaRPr>
          </a:p>
          <a:p>
            <a:pPr marL="457200" lvl="1" indent="0">
              <a:lnSpc>
                <a:spcPct val="80000"/>
              </a:lnSpc>
              <a:buNone/>
            </a:pPr>
            <a:r>
              <a:rPr lang="en-US" altLang="nl-NL" b="0" dirty="0" smtClean="0">
                <a:solidFill>
                  <a:srgbClr val="283A97"/>
                </a:solidFill>
              </a:rPr>
              <a:t>Moeite </a:t>
            </a:r>
            <a:r>
              <a:rPr lang="en-US" altLang="nl-NL" b="0" dirty="0">
                <a:solidFill>
                  <a:srgbClr val="283A97"/>
                </a:solidFill>
              </a:rPr>
              <a:t>om </a:t>
            </a:r>
            <a:r>
              <a:rPr lang="en-US" altLang="nl-NL" b="0" dirty="0" err="1">
                <a:solidFill>
                  <a:srgbClr val="283A97"/>
                </a:solidFill>
              </a:rPr>
              <a:t>actieve</a:t>
            </a:r>
            <a:r>
              <a:rPr lang="en-US" altLang="nl-NL" b="0" dirty="0">
                <a:solidFill>
                  <a:srgbClr val="283A97"/>
                </a:solidFill>
              </a:rPr>
              <a:t> </a:t>
            </a:r>
            <a:r>
              <a:rPr lang="en-US" altLang="nl-NL" b="0" dirty="0" err="1">
                <a:solidFill>
                  <a:srgbClr val="283A97"/>
                </a:solidFill>
              </a:rPr>
              <a:t>rol</a:t>
            </a:r>
            <a:r>
              <a:rPr lang="en-US" altLang="nl-NL" b="0" dirty="0">
                <a:solidFill>
                  <a:srgbClr val="283A97"/>
                </a:solidFill>
              </a:rPr>
              <a:t> in </a:t>
            </a:r>
            <a:r>
              <a:rPr lang="en-US" altLang="nl-NL" b="0" dirty="0" err="1">
                <a:solidFill>
                  <a:srgbClr val="283A97"/>
                </a:solidFill>
              </a:rPr>
              <a:t>te</a:t>
            </a:r>
            <a:r>
              <a:rPr lang="en-US" altLang="nl-NL" b="0" dirty="0">
                <a:solidFill>
                  <a:srgbClr val="283A97"/>
                </a:solidFill>
              </a:rPr>
              <a:t> </a:t>
            </a:r>
            <a:r>
              <a:rPr lang="en-US" altLang="nl-NL" b="0" dirty="0" err="1">
                <a:solidFill>
                  <a:srgbClr val="283A97"/>
                </a:solidFill>
              </a:rPr>
              <a:t>nemen</a:t>
            </a:r>
            <a:r>
              <a:rPr lang="en-US" altLang="nl-NL" b="0" dirty="0">
                <a:solidFill>
                  <a:srgbClr val="283A97"/>
                </a:solidFill>
              </a:rPr>
              <a:t> in </a:t>
            </a:r>
            <a:r>
              <a:rPr lang="en-US" altLang="nl-NL" b="0" dirty="0" err="1">
                <a:solidFill>
                  <a:srgbClr val="283A97"/>
                </a:solidFill>
              </a:rPr>
              <a:t>zorg</a:t>
            </a:r>
            <a:r>
              <a:rPr lang="en-US" altLang="nl-NL" b="0" dirty="0">
                <a:solidFill>
                  <a:srgbClr val="283A97"/>
                </a:solidFill>
              </a:rPr>
              <a:t> </a:t>
            </a:r>
            <a:r>
              <a:rPr lang="en-US" altLang="nl-NL" b="0" dirty="0" err="1">
                <a:solidFill>
                  <a:srgbClr val="283A97"/>
                </a:solidFill>
              </a:rPr>
              <a:t>voor</a:t>
            </a:r>
            <a:r>
              <a:rPr lang="en-US" altLang="nl-NL" b="0" dirty="0">
                <a:solidFill>
                  <a:srgbClr val="283A97"/>
                </a:solidFill>
              </a:rPr>
              <a:t> </a:t>
            </a:r>
            <a:r>
              <a:rPr lang="en-US" altLang="nl-NL" b="0" dirty="0" err="1">
                <a:solidFill>
                  <a:srgbClr val="283A97"/>
                </a:solidFill>
              </a:rPr>
              <a:t>gezondheid</a:t>
            </a:r>
            <a:endParaRPr lang="en-US" altLang="nl-NL" b="0" dirty="0">
              <a:solidFill>
                <a:srgbClr val="283A97"/>
              </a:solidFill>
            </a:endParaRPr>
          </a:p>
          <a:p>
            <a:pPr marL="457200" lvl="1" indent="0">
              <a:lnSpc>
                <a:spcPct val="80000"/>
              </a:lnSpc>
              <a:buNone/>
            </a:pPr>
            <a:endParaRPr lang="en-US" sz="1600" b="0" i="1" dirty="0">
              <a:solidFill>
                <a:schemeClr val="accent2">
                  <a:lumMod val="60000"/>
                  <a:lumOff val="40000"/>
                </a:schemeClr>
              </a:solidFill>
            </a:endParaRPr>
          </a:p>
          <a:p>
            <a:pPr marL="457200" lvl="1" indent="0">
              <a:lnSpc>
                <a:spcPct val="80000"/>
              </a:lnSpc>
              <a:buNone/>
            </a:pPr>
            <a:r>
              <a:rPr lang="en-US" sz="1600" b="0" i="1" dirty="0" smtClean="0">
                <a:solidFill>
                  <a:schemeClr val="accent2">
                    <a:lumMod val="60000"/>
                    <a:lumOff val="40000"/>
                  </a:schemeClr>
                </a:solidFill>
              </a:rPr>
              <a:t>Commission on social determinants of health et al. </a:t>
            </a:r>
            <a:r>
              <a:rPr lang="en-US" sz="1600" b="0" i="1" dirty="0">
                <a:solidFill>
                  <a:schemeClr val="accent2">
                    <a:lumMod val="60000"/>
                    <a:lumOff val="40000"/>
                  </a:schemeClr>
                </a:solidFill>
              </a:rPr>
              <a:t>Achieving health equity: from root causes to fair outcomes: Commission on Social Determinants of Health, Interim statement. 2007</a:t>
            </a:r>
            <a:r>
              <a:rPr lang="en-US" sz="1600" b="0" i="1" dirty="0" smtClean="0">
                <a:solidFill>
                  <a:schemeClr val="accent2">
                    <a:lumMod val="60000"/>
                    <a:lumOff val="40000"/>
                  </a:schemeClr>
                </a:solidFill>
              </a:rPr>
              <a:t>.</a:t>
            </a:r>
            <a:r>
              <a:rPr lang="nl-NL" altLang="en-US" sz="1600" b="0" i="1" dirty="0">
                <a:solidFill>
                  <a:schemeClr val="accent2">
                    <a:lumMod val="60000"/>
                    <a:lumOff val="40000"/>
                  </a:schemeClr>
                </a:solidFill>
              </a:rPr>
              <a:t> Prof.J.Rademakers (2016)</a:t>
            </a:r>
            <a:r>
              <a:rPr lang="nl-NL" sz="1600" b="0" i="1" dirty="0">
                <a:solidFill>
                  <a:schemeClr val="accent2">
                    <a:lumMod val="60000"/>
                    <a:lumOff val="40000"/>
                  </a:schemeClr>
                </a:solidFill>
              </a:rPr>
              <a:t> De actieve patiënt als utopie </a:t>
            </a:r>
            <a:endParaRPr lang="en-US" sz="1600" b="0" i="1" dirty="0">
              <a:solidFill>
                <a:schemeClr val="accent2">
                  <a:lumMod val="60000"/>
                  <a:lumOff val="40000"/>
                </a:schemeClr>
              </a:solidFill>
            </a:endParaRPr>
          </a:p>
          <a:p>
            <a:pPr marL="457200" lvl="1" indent="0">
              <a:lnSpc>
                <a:spcPct val="80000"/>
              </a:lnSpc>
              <a:buNone/>
            </a:pPr>
            <a:endParaRPr lang="en-US" altLang="nl-NL" sz="1600" b="0" i="1" dirty="0" smtClean="0">
              <a:solidFill>
                <a:schemeClr val="tx1"/>
              </a:solidFill>
            </a:endParaRPr>
          </a:p>
          <a:p>
            <a:pPr marL="457200" lvl="1" indent="0">
              <a:lnSpc>
                <a:spcPct val="80000"/>
              </a:lnSpc>
              <a:buNone/>
            </a:pPr>
            <a:endParaRPr lang="en-US" altLang="nl-NL" sz="2200" dirty="0" smtClean="0"/>
          </a:p>
          <a:p>
            <a:pPr marL="457200" lvl="1" indent="0">
              <a:lnSpc>
                <a:spcPct val="80000"/>
              </a:lnSpc>
              <a:buNone/>
            </a:pPr>
            <a:endParaRPr lang="en-US" altLang="nl-NL" sz="2000" dirty="0"/>
          </a:p>
          <a:p>
            <a:pPr lvl="1">
              <a:lnSpc>
                <a:spcPct val="80000"/>
              </a:lnSpc>
            </a:pPr>
            <a:endParaRPr lang="en-US" altLang="nl-NL" sz="2000" dirty="0"/>
          </a:p>
          <a:p>
            <a:endParaRPr lang="nl-NL" dirty="0"/>
          </a:p>
        </p:txBody>
      </p:sp>
    </p:spTree>
    <p:extLst>
      <p:ext uri="{BB962C8B-B14F-4D97-AF65-F5344CB8AC3E}">
        <p14:creationId xmlns:p14="http://schemas.microsoft.com/office/powerpoint/2010/main" val="1852579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1556792"/>
            <a:ext cx="8678376" cy="4968552"/>
          </a:xfrm>
        </p:spPr>
        <p:txBody>
          <a:bodyPr/>
          <a:lstStyle/>
          <a:p>
            <a:pPr>
              <a:lnSpc>
                <a:spcPct val="100000"/>
              </a:lnSpc>
            </a:pPr>
            <a:r>
              <a:rPr lang="nl-NL" sz="2800" b="0" dirty="0" smtClean="0">
                <a:latin typeface="Arial" panose="020B0604020202020204" pitchFamily="34" charset="0"/>
                <a:cs typeface="Arial" panose="020B0604020202020204" pitchFamily="34" charset="0"/>
              </a:rPr>
              <a:t>1</a:t>
            </a:r>
            <a:r>
              <a:rPr lang="nl-NL" sz="2800" b="0" baseline="30000" dirty="0" smtClean="0">
                <a:latin typeface="Arial" panose="020B0604020202020204" pitchFamily="34" charset="0"/>
                <a:cs typeface="Arial" panose="020B0604020202020204" pitchFamily="34" charset="0"/>
              </a:rPr>
              <a:t>e</a:t>
            </a:r>
            <a:r>
              <a:rPr lang="nl-NL" sz="2800" b="0" dirty="0" smtClean="0">
                <a:latin typeface="Arial" panose="020B0604020202020204" pitchFamily="34" charset="0"/>
                <a:cs typeface="Arial" panose="020B0604020202020204" pitchFamily="34" charset="0"/>
              </a:rPr>
              <a:t> generatie vaak laaggeletterd en taalprobleem</a:t>
            </a:r>
          </a:p>
          <a:p>
            <a:pPr>
              <a:lnSpc>
                <a:spcPct val="100000"/>
              </a:lnSpc>
            </a:pPr>
            <a:r>
              <a:rPr lang="nl-NL" sz="2800" b="0" dirty="0" smtClean="0">
                <a:latin typeface="Arial" panose="020B0604020202020204" pitchFamily="34" charset="0"/>
                <a:cs typeface="Arial" panose="020B0604020202020204" pitchFamily="34" charset="0"/>
              </a:rPr>
              <a:t>begrijpen u niet </a:t>
            </a:r>
          </a:p>
          <a:p>
            <a:pPr>
              <a:lnSpc>
                <a:spcPct val="100000"/>
              </a:lnSpc>
            </a:pPr>
            <a:r>
              <a:rPr lang="nl-NL" sz="2800" b="0" dirty="0" smtClean="0">
                <a:latin typeface="Arial" panose="020B0604020202020204" pitchFamily="34" charset="0"/>
                <a:cs typeface="Arial" panose="020B0604020202020204" pitchFamily="34" charset="0"/>
              </a:rPr>
              <a:t>bang dat u hen niet begrijpt</a:t>
            </a:r>
          </a:p>
          <a:p>
            <a:pPr>
              <a:lnSpc>
                <a:spcPct val="100000"/>
              </a:lnSpc>
            </a:pPr>
            <a:r>
              <a:rPr lang="nl-NL" sz="2800" b="0" dirty="0" smtClean="0">
                <a:latin typeface="Arial" panose="020B0604020202020204" pitchFamily="34" charset="0"/>
                <a:cs typeface="Arial" panose="020B0604020202020204" pitchFamily="34" charset="0"/>
              </a:rPr>
              <a:t>kennen geen medische woorden of ziekten</a:t>
            </a:r>
          </a:p>
          <a:p>
            <a:pPr>
              <a:buNone/>
            </a:pPr>
            <a:r>
              <a:rPr lang="nl-NL" altLang="en-US" b="0" dirty="0">
                <a:latin typeface="Arial" pitchFamily="34" charset="0"/>
                <a:cs typeface="Arial" pitchFamily="34" charset="0"/>
              </a:rPr>
              <a:t>-&gt; weinig zelfvertrouwen </a:t>
            </a:r>
            <a:endParaRPr lang="nl-NL" altLang="en-US" b="0" dirty="0" smtClean="0">
              <a:latin typeface="Arial" pitchFamily="34" charset="0"/>
              <a:cs typeface="Arial" pitchFamily="34" charset="0"/>
            </a:endParaRPr>
          </a:p>
          <a:p>
            <a:pPr>
              <a:buNone/>
            </a:pPr>
            <a:r>
              <a:rPr lang="nl-NL" altLang="en-US" b="0" dirty="0" smtClean="0">
                <a:latin typeface="Arial" pitchFamily="34" charset="0"/>
                <a:cs typeface="Arial" pitchFamily="34" charset="0"/>
              </a:rPr>
              <a:t>-&gt; </a:t>
            </a:r>
            <a:r>
              <a:rPr lang="nl-NL" altLang="en-US" b="0" dirty="0">
                <a:latin typeface="Arial" pitchFamily="34" charset="0"/>
                <a:cs typeface="Arial" pitchFamily="34" charset="0"/>
              </a:rPr>
              <a:t>minder mogelijkheden zelfmanagement</a:t>
            </a:r>
          </a:p>
          <a:p>
            <a:pPr marL="0" indent="0">
              <a:lnSpc>
                <a:spcPct val="100000"/>
              </a:lnSpc>
              <a:buNone/>
            </a:pPr>
            <a:r>
              <a:rPr lang="nl-NL" sz="2800" b="0" dirty="0" smtClean="0">
                <a:latin typeface="Arial" panose="020B0604020202020204" pitchFamily="34" charset="0"/>
                <a:cs typeface="Arial" panose="020B0604020202020204" pitchFamily="34" charset="0"/>
              </a:rPr>
              <a:t>Soms kortaf / bozig praten / aan de balie </a:t>
            </a:r>
            <a:r>
              <a:rPr lang="nl-NL" sz="2800" b="0" dirty="0" err="1" smtClean="0">
                <a:latin typeface="Arial" panose="020B0604020202020204" pitchFamily="34" charset="0"/>
                <a:cs typeface="Arial" panose="020B0604020202020204" pitchFamily="34" charset="0"/>
              </a:rPr>
              <a:t>i.pv</a:t>
            </a:r>
            <a:r>
              <a:rPr lang="nl-NL" sz="2800" b="0" dirty="0" smtClean="0">
                <a:latin typeface="Arial" panose="020B0604020202020204" pitchFamily="34" charset="0"/>
                <a:cs typeface="Arial" panose="020B0604020202020204" pitchFamily="34" charset="0"/>
              </a:rPr>
              <a:t> afspraak maken</a:t>
            </a:r>
            <a:endParaRPr lang="nl-NL" sz="2800" b="0" dirty="0">
              <a:latin typeface="Arial" panose="020B0604020202020204" pitchFamily="34" charset="0"/>
              <a:cs typeface="Arial" panose="020B0604020202020204" pitchFamily="34" charset="0"/>
            </a:endParaRPr>
          </a:p>
          <a:p>
            <a:pPr marL="0" indent="0">
              <a:lnSpc>
                <a:spcPct val="100000"/>
              </a:lnSpc>
              <a:buNone/>
            </a:pPr>
            <a:r>
              <a:rPr lang="nl-NL" sz="2800" b="0" dirty="0" smtClean="0">
                <a:latin typeface="Arial" panose="020B0604020202020204" pitchFamily="34" charset="0"/>
                <a:cs typeface="Arial" panose="020B0604020202020204" pitchFamily="34" charset="0"/>
              </a:rPr>
              <a:t>Ja zeggen maar niet begrijpen</a:t>
            </a:r>
          </a:p>
          <a:p>
            <a:endParaRPr lang="nl-NL" b="0" dirty="0">
              <a:latin typeface="Arial" panose="020B0604020202020204" pitchFamily="34" charset="0"/>
              <a:cs typeface="Arial" panose="020B0604020202020204" pitchFamily="34" charset="0"/>
            </a:endParaRPr>
          </a:p>
        </p:txBody>
      </p:sp>
      <p:sp>
        <p:nvSpPr>
          <p:cNvPr id="3" name="Titel 2"/>
          <p:cNvSpPr>
            <a:spLocks noGrp="1"/>
          </p:cNvSpPr>
          <p:nvPr>
            <p:ph type="title"/>
          </p:nvPr>
        </p:nvSpPr>
        <p:spPr>
          <a:xfrm>
            <a:off x="323528" y="476672"/>
            <a:ext cx="8602985" cy="1077218"/>
          </a:xfrm>
        </p:spPr>
        <p:txBody>
          <a:bodyPr/>
          <a:lstStyle/>
          <a:p>
            <a:r>
              <a:rPr lang="nl-NL" sz="3200" dirty="0" smtClean="0">
                <a:latin typeface="Arial" panose="020B0604020202020204" pitchFamily="34" charset="0"/>
                <a:cs typeface="Arial" panose="020B0604020202020204" pitchFamily="34" charset="0"/>
              </a:rPr>
              <a:t>3.Gezondheidsvaardigheden migranten: Taalbarrière en Laaggeletterdheid</a:t>
            </a:r>
            <a:endParaRPr lang="nl-NL"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760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1556792"/>
            <a:ext cx="8678376" cy="4968552"/>
          </a:xfrm>
        </p:spPr>
        <p:txBody>
          <a:bodyPr/>
          <a:lstStyle/>
          <a:p>
            <a:pPr marL="914400" lvl="2" indent="0">
              <a:buFont typeface="Arial" pitchFamily="34" charset="0"/>
              <a:buNone/>
            </a:pPr>
            <a:r>
              <a:rPr lang="nl-NL" altLang="nl-NL" sz="2800" b="0" dirty="0">
                <a:ea typeface="ＭＳ Ｐゴシック" pitchFamily="34" charset="-128"/>
              </a:rPr>
              <a:t>2 x daags 2 tabletten ?</a:t>
            </a:r>
          </a:p>
          <a:p>
            <a:pPr marL="914400" lvl="2" indent="0">
              <a:buFont typeface="Arial" pitchFamily="34" charset="0"/>
              <a:buNone/>
            </a:pPr>
            <a:endParaRPr lang="nl-NL" altLang="nl-NL" sz="2800" b="0" dirty="0">
              <a:ea typeface="ＭＳ Ｐゴシック" pitchFamily="34" charset="-128"/>
            </a:endParaRPr>
          </a:p>
          <a:p>
            <a:pPr marL="914400" lvl="2" indent="0">
              <a:buFont typeface="Arial" pitchFamily="34" charset="0"/>
              <a:buNone/>
            </a:pPr>
            <a:r>
              <a:rPr lang="nl-NL" altLang="nl-NL" sz="2800" b="0" dirty="0">
                <a:ea typeface="ＭＳ Ｐゴシック" pitchFamily="34" charset="-128"/>
              </a:rPr>
              <a:t>70% leest het correct</a:t>
            </a:r>
          </a:p>
          <a:p>
            <a:pPr marL="914400" lvl="2" indent="0">
              <a:buFont typeface="Arial" pitchFamily="34" charset="0"/>
              <a:buNone/>
            </a:pPr>
            <a:r>
              <a:rPr lang="nl-NL" altLang="nl-NL" sz="2800" b="0" dirty="0">
                <a:ea typeface="ＭＳ Ｐゴシック" pitchFamily="34" charset="-128"/>
              </a:rPr>
              <a:t>35% past het correct </a:t>
            </a:r>
            <a:r>
              <a:rPr lang="nl-NL" altLang="nl-NL" sz="2800" b="0" dirty="0" smtClean="0">
                <a:ea typeface="ＭＳ Ｐゴシック" pitchFamily="34" charset="-128"/>
              </a:rPr>
              <a:t>toe</a:t>
            </a:r>
          </a:p>
          <a:p>
            <a:pPr marL="914400" lvl="2" indent="0">
              <a:buFont typeface="Arial" pitchFamily="34" charset="0"/>
              <a:buNone/>
            </a:pPr>
            <a:endParaRPr lang="nl-NL" altLang="nl-NL" sz="2800" b="0" dirty="0">
              <a:ea typeface="ＭＳ Ｐゴシック" pitchFamily="34" charset="-128"/>
            </a:endParaRPr>
          </a:p>
          <a:p>
            <a:pPr marL="914400" lvl="2" indent="0">
              <a:buFont typeface="Arial" pitchFamily="34" charset="0"/>
              <a:buNone/>
            </a:pPr>
            <a:endParaRPr lang="nl-NL" altLang="nl-NL" sz="1600" b="0" i="1" dirty="0">
              <a:solidFill>
                <a:schemeClr val="accent2">
                  <a:lumMod val="60000"/>
                  <a:lumOff val="40000"/>
                </a:schemeClr>
              </a:solidFill>
              <a:ea typeface="ＭＳ Ｐゴシック" pitchFamily="34" charset="-128"/>
            </a:endParaRPr>
          </a:p>
          <a:p>
            <a:pPr marL="0" indent="0">
              <a:lnSpc>
                <a:spcPct val="100000"/>
              </a:lnSpc>
              <a:buNone/>
            </a:pPr>
            <a:r>
              <a:rPr lang="nl-NL" altLang="nl-NL" sz="1600" b="0" i="1" dirty="0" err="1" smtClean="0">
                <a:solidFill>
                  <a:schemeClr val="accent2">
                    <a:lumMod val="60000"/>
                    <a:lumOff val="40000"/>
                  </a:schemeClr>
                </a:solidFill>
              </a:rPr>
              <a:t>Twickler</a:t>
            </a:r>
            <a:r>
              <a:rPr lang="nl-NL" altLang="nl-NL" sz="1600" b="0" i="1" dirty="0" smtClean="0">
                <a:solidFill>
                  <a:schemeClr val="accent2">
                    <a:lumMod val="60000"/>
                    <a:lumOff val="40000"/>
                  </a:schemeClr>
                </a:solidFill>
              </a:rPr>
              <a:t> M et al Laaggeletterdheid </a:t>
            </a:r>
            <a:r>
              <a:rPr lang="nl-NL" altLang="nl-NL" sz="1600" b="0" i="1" dirty="0">
                <a:solidFill>
                  <a:schemeClr val="accent2">
                    <a:lumMod val="60000"/>
                    <a:lumOff val="40000"/>
                  </a:schemeClr>
                </a:solidFill>
              </a:rPr>
              <a:t>en beperkte gezondheidsvaardigheden vragen om een antwoord in de zorg. </a:t>
            </a:r>
            <a:r>
              <a:rPr lang="nl-NL" altLang="nl-NL" sz="1600" b="0" i="1" dirty="0" smtClean="0">
                <a:solidFill>
                  <a:schemeClr val="accent2">
                    <a:lumMod val="60000"/>
                    <a:lumOff val="40000"/>
                  </a:schemeClr>
                </a:solidFill>
              </a:rPr>
              <a:t>(2009) </a:t>
            </a:r>
            <a:r>
              <a:rPr lang="nl-NL" altLang="nl-NL" sz="1600" b="0" i="1" dirty="0" err="1" smtClean="0">
                <a:solidFill>
                  <a:schemeClr val="accent2">
                    <a:lumMod val="60000"/>
                    <a:lumOff val="40000"/>
                  </a:schemeClr>
                </a:solidFill>
              </a:rPr>
              <a:t>Ned</a:t>
            </a:r>
            <a:r>
              <a:rPr lang="nl-NL" altLang="nl-NL" sz="1600" b="0" i="1" dirty="0" smtClean="0">
                <a:solidFill>
                  <a:schemeClr val="accent2">
                    <a:lumMod val="60000"/>
                    <a:lumOff val="40000"/>
                  </a:schemeClr>
                </a:solidFill>
              </a:rPr>
              <a:t> </a:t>
            </a:r>
            <a:r>
              <a:rPr lang="nl-NL" altLang="nl-NL" sz="1600" b="0" i="1" dirty="0">
                <a:solidFill>
                  <a:schemeClr val="accent2">
                    <a:lumMod val="60000"/>
                    <a:lumOff val="40000"/>
                  </a:schemeClr>
                </a:solidFill>
              </a:rPr>
              <a:t>t v </a:t>
            </a:r>
            <a:r>
              <a:rPr lang="nl-NL" altLang="nl-NL" sz="1600" b="0" i="1" dirty="0" smtClean="0">
                <a:solidFill>
                  <a:schemeClr val="accent2">
                    <a:lumMod val="60000"/>
                    <a:lumOff val="40000"/>
                  </a:schemeClr>
                </a:solidFill>
              </a:rPr>
              <a:t>Geneeskunde</a:t>
            </a:r>
            <a:r>
              <a:rPr lang="nl-NL" altLang="nl-NL" sz="1600" b="0" i="1" dirty="0">
                <a:solidFill>
                  <a:schemeClr val="accent2">
                    <a:lumMod val="60000"/>
                    <a:lumOff val="40000"/>
                  </a:schemeClr>
                </a:solidFill>
              </a:rPr>
              <a:t>.</a:t>
            </a:r>
          </a:p>
          <a:p>
            <a:endParaRPr lang="nl-NL" b="0" dirty="0">
              <a:latin typeface="Arial" panose="020B0604020202020204" pitchFamily="34" charset="0"/>
              <a:cs typeface="Arial" panose="020B0604020202020204" pitchFamily="34" charset="0"/>
            </a:endParaRPr>
          </a:p>
        </p:txBody>
      </p:sp>
      <p:sp>
        <p:nvSpPr>
          <p:cNvPr id="3" name="Titel 2"/>
          <p:cNvSpPr>
            <a:spLocks noGrp="1"/>
          </p:cNvSpPr>
          <p:nvPr>
            <p:ph type="title"/>
          </p:nvPr>
        </p:nvSpPr>
        <p:spPr>
          <a:xfrm>
            <a:off x="323528" y="476672"/>
            <a:ext cx="8602985" cy="584775"/>
          </a:xfrm>
        </p:spPr>
        <p:txBody>
          <a:bodyPr/>
          <a:lstStyle/>
          <a:p>
            <a:r>
              <a:rPr lang="nl-NL" sz="3200" dirty="0" smtClean="0">
                <a:latin typeface="Arial" panose="020B0604020202020204" pitchFamily="34" charset="0"/>
                <a:cs typeface="Arial" panose="020B0604020202020204" pitchFamily="34" charset="0"/>
              </a:rPr>
              <a:t>Begrijpen is méér dan kunnen lezen</a:t>
            </a:r>
            <a:endParaRPr lang="nl-NL"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47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nl-NL" altLang="en-US" sz="3200" dirty="0">
                <a:solidFill>
                  <a:srgbClr val="D60C8C"/>
                </a:solidFill>
                <a:latin typeface="Arial" pitchFamily="34" charset="0"/>
                <a:cs typeface="Arial" pitchFamily="34" charset="0"/>
              </a:rPr>
              <a:t>Herkennen van laaggeletterdheid</a:t>
            </a:r>
            <a:br>
              <a:rPr lang="nl-NL" altLang="en-US" sz="3200" dirty="0">
                <a:solidFill>
                  <a:srgbClr val="D60C8C"/>
                </a:solidFill>
                <a:latin typeface="Arial" pitchFamily="34" charset="0"/>
                <a:cs typeface="Arial" pitchFamily="34" charset="0"/>
              </a:rPr>
            </a:br>
            <a:r>
              <a:rPr lang="nl-NL" altLang="en-US" sz="3200" dirty="0">
                <a:solidFill>
                  <a:srgbClr val="D60C8C"/>
                </a:solidFill>
                <a:latin typeface="Arial" pitchFamily="34" charset="0"/>
                <a:cs typeface="Arial" pitchFamily="34" charset="0"/>
              </a:rPr>
              <a:t>wees alert bij: </a:t>
            </a:r>
          </a:p>
        </p:txBody>
      </p:sp>
      <p:sp>
        <p:nvSpPr>
          <p:cNvPr id="11267" name="Content Placeholder 2"/>
          <p:cNvSpPr>
            <a:spLocks noGrp="1"/>
          </p:cNvSpPr>
          <p:nvPr>
            <p:ph idx="1"/>
          </p:nvPr>
        </p:nvSpPr>
        <p:spPr>
          <a:xfrm>
            <a:off x="685800" y="2155825"/>
            <a:ext cx="7772400" cy="3448050"/>
          </a:xfrm>
        </p:spPr>
        <p:txBody>
          <a:bodyPr/>
          <a:lstStyle/>
          <a:p>
            <a:r>
              <a:rPr lang="nl-NL" altLang="en-US" b="0" dirty="0">
                <a:solidFill>
                  <a:srgbClr val="283A97"/>
                </a:solidFill>
                <a:latin typeface="Arial" pitchFamily="34" charset="0"/>
                <a:cs typeface="Arial" pitchFamily="34" charset="0"/>
              </a:rPr>
              <a:t>Vaak niet komen of te laat op afspraak</a:t>
            </a:r>
          </a:p>
          <a:p>
            <a:r>
              <a:rPr lang="nl-NL" altLang="en-US" b="0" dirty="0">
                <a:solidFill>
                  <a:srgbClr val="283A97"/>
                </a:solidFill>
                <a:latin typeface="Arial" pitchFamily="34" charset="0"/>
                <a:cs typeface="Arial" pitchFamily="34" charset="0"/>
              </a:rPr>
              <a:t>Moeite met medicatie</a:t>
            </a:r>
          </a:p>
          <a:p>
            <a:r>
              <a:rPr lang="nl-NL" altLang="en-US" b="0" dirty="0">
                <a:solidFill>
                  <a:srgbClr val="283A97"/>
                </a:solidFill>
                <a:latin typeface="Arial" pitchFamily="34" charset="0"/>
                <a:cs typeface="Arial" pitchFamily="34" charset="0"/>
              </a:rPr>
              <a:t>Chaotische klachtenpresentatie</a:t>
            </a:r>
          </a:p>
          <a:p>
            <a:r>
              <a:rPr lang="nl-NL" altLang="en-US" b="0" dirty="0">
                <a:solidFill>
                  <a:srgbClr val="283A97"/>
                </a:solidFill>
                <a:latin typeface="Arial" pitchFamily="34" charset="0"/>
                <a:cs typeface="Arial" pitchFamily="34" charset="0"/>
              </a:rPr>
              <a:t>Nooit vragen stellen</a:t>
            </a:r>
          </a:p>
          <a:p>
            <a:r>
              <a:rPr lang="en-US" altLang="en-US" b="0" dirty="0" err="1">
                <a:solidFill>
                  <a:srgbClr val="283A97"/>
                </a:solidFill>
                <a:latin typeface="Arial" pitchFamily="34" charset="0"/>
                <a:cs typeface="Arial" pitchFamily="34" charset="0"/>
              </a:rPr>
              <a:t>Liever</a:t>
            </a:r>
            <a:r>
              <a:rPr lang="en-US" altLang="en-US" b="0" dirty="0">
                <a:solidFill>
                  <a:srgbClr val="283A97"/>
                </a:solidFill>
                <a:latin typeface="Arial" pitchFamily="34" charset="0"/>
                <a:cs typeface="Arial" pitchFamily="34" charset="0"/>
              </a:rPr>
              <a:t> </a:t>
            </a:r>
            <a:r>
              <a:rPr lang="en-US" altLang="en-US" b="0" dirty="0" err="1">
                <a:solidFill>
                  <a:srgbClr val="283A97"/>
                </a:solidFill>
                <a:latin typeface="Arial" pitchFamily="34" charset="0"/>
                <a:cs typeface="Arial" pitchFamily="34" charset="0"/>
              </a:rPr>
              <a:t>langs</a:t>
            </a:r>
            <a:r>
              <a:rPr lang="en-US" altLang="en-US" b="0" dirty="0">
                <a:solidFill>
                  <a:srgbClr val="283A97"/>
                </a:solidFill>
                <a:latin typeface="Arial" pitchFamily="34" charset="0"/>
                <a:cs typeface="Arial" pitchFamily="34" charset="0"/>
              </a:rPr>
              <a:t> </a:t>
            </a:r>
            <a:r>
              <a:rPr lang="en-US" altLang="en-US" b="0" dirty="0" err="1">
                <a:solidFill>
                  <a:srgbClr val="283A97"/>
                </a:solidFill>
                <a:latin typeface="Arial" pitchFamily="34" charset="0"/>
                <a:cs typeface="Arial" pitchFamily="34" charset="0"/>
              </a:rPr>
              <a:t>komen</a:t>
            </a:r>
            <a:r>
              <a:rPr lang="en-US" altLang="en-US" b="0" dirty="0">
                <a:solidFill>
                  <a:srgbClr val="283A97"/>
                </a:solidFill>
                <a:latin typeface="Arial" pitchFamily="34" charset="0"/>
                <a:cs typeface="Arial" pitchFamily="34" charset="0"/>
              </a:rPr>
              <a:t> </a:t>
            </a:r>
            <a:r>
              <a:rPr lang="en-US" altLang="en-US" b="0" dirty="0" err="1">
                <a:solidFill>
                  <a:srgbClr val="283A97"/>
                </a:solidFill>
                <a:latin typeface="Arial" pitchFamily="34" charset="0"/>
                <a:cs typeface="Arial" pitchFamily="34" charset="0"/>
              </a:rPr>
              <a:t>dan</a:t>
            </a:r>
            <a:r>
              <a:rPr lang="en-US" altLang="en-US" b="0" dirty="0">
                <a:solidFill>
                  <a:srgbClr val="283A97"/>
                </a:solidFill>
                <a:latin typeface="Arial" pitchFamily="34" charset="0"/>
                <a:cs typeface="Arial" pitchFamily="34" charset="0"/>
              </a:rPr>
              <a:t> </a:t>
            </a:r>
            <a:r>
              <a:rPr lang="en-US" altLang="en-US" b="0" dirty="0" err="1">
                <a:solidFill>
                  <a:srgbClr val="283A97"/>
                </a:solidFill>
                <a:latin typeface="Arial" pitchFamily="34" charset="0"/>
                <a:cs typeface="Arial" pitchFamily="34" charset="0"/>
              </a:rPr>
              <a:t>bellen</a:t>
            </a:r>
            <a:endParaRPr lang="en-US" altLang="en-US" b="0" dirty="0">
              <a:solidFill>
                <a:srgbClr val="283A97"/>
              </a:solidFill>
              <a:latin typeface="Arial" pitchFamily="34" charset="0"/>
              <a:cs typeface="Arial" pitchFamily="34" charset="0"/>
            </a:endParaRPr>
          </a:p>
          <a:p>
            <a:r>
              <a:rPr lang="nl-NL" altLang="en-US" b="0" dirty="0">
                <a:solidFill>
                  <a:srgbClr val="283A97"/>
                </a:solidFill>
              </a:rPr>
              <a:t>Met brief van de praktijk aan de balie </a:t>
            </a:r>
            <a:r>
              <a:rPr lang="nl-NL" altLang="en-US" b="0" dirty="0" smtClean="0">
                <a:solidFill>
                  <a:srgbClr val="283A97"/>
                </a:solidFill>
              </a:rPr>
              <a:t>komen</a:t>
            </a:r>
          </a:p>
          <a:p>
            <a:endParaRPr lang="nl-NL" altLang="en-US" b="0" dirty="0">
              <a:solidFill>
                <a:srgbClr val="283A97"/>
              </a:solidFill>
            </a:endParaRPr>
          </a:p>
          <a:p>
            <a:pPr marL="0" indent="0">
              <a:buNone/>
            </a:pPr>
            <a:r>
              <a:rPr lang="nl-NL" altLang="en-US" b="0" dirty="0" smtClean="0">
                <a:solidFill>
                  <a:srgbClr val="283A97"/>
                </a:solidFill>
              </a:rPr>
              <a:t>VRAAG HET GEWOON AAN DE PATIENT!</a:t>
            </a:r>
          </a:p>
          <a:p>
            <a:endParaRPr lang="nl-NL" altLang="en-US" b="0" dirty="0">
              <a:solidFill>
                <a:srgbClr val="283A97"/>
              </a:solidFill>
            </a:endParaRPr>
          </a:p>
          <a:p>
            <a:endParaRPr lang="nl-NL" altLang="en-US" dirty="0">
              <a:latin typeface="Arial" pitchFamily="34" charset="0"/>
              <a:cs typeface="Arial" pitchFamily="34" charset="0"/>
            </a:endParaRPr>
          </a:p>
        </p:txBody>
      </p:sp>
    </p:spTree>
    <p:extLst>
      <p:ext uri="{BB962C8B-B14F-4D97-AF65-F5344CB8AC3E}">
        <p14:creationId xmlns:p14="http://schemas.microsoft.com/office/powerpoint/2010/main" val="2158242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684213" y="404813"/>
            <a:ext cx="7773987" cy="431800"/>
          </a:xfrm>
        </p:spPr>
        <p:txBody>
          <a:bodyPr/>
          <a:lstStyle/>
          <a:p>
            <a:pPr algn="l"/>
            <a:r>
              <a:rPr lang="nl-NL" altLang="nl-NL" sz="3200" dirty="0" smtClean="0">
                <a:solidFill>
                  <a:srgbClr val="D60C8C"/>
                </a:solidFill>
              </a:rPr>
              <a:t>Rol van cultuur</a:t>
            </a:r>
            <a:endParaRPr lang="en-US" altLang="nl-NL" sz="3200" dirty="0">
              <a:solidFill>
                <a:srgbClr val="D60C8C"/>
              </a:solidFill>
            </a:endParaRPr>
          </a:p>
        </p:txBody>
      </p:sp>
      <p:sp>
        <p:nvSpPr>
          <p:cNvPr id="19459" name="Tijdelijke aanduiding voor inhoud 2"/>
          <p:cNvSpPr>
            <a:spLocks noGrp="1"/>
          </p:cNvSpPr>
          <p:nvPr>
            <p:ph idx="1"/>
          </p:nvPr>
        </p:nvSpPr>
        <p:spPr>
          <a:xfrm>
            <a:off x="627856" y="1077913"/>
            <a:ext cx="7772400" cy="5199062"/>
          </a:xfrm>
        </p:spPr>
        <p:txBody>
          <a:bodyPr/>
          <a:lstStyle/>
          <a:p>
            <a:pPr>
              <a:defRPr/>
            </a:pPr>
            <a:r>
              <a:rPr lang="nl-NL" altLang="nl-NL" b="0" dirty="0">
                <a:solidFill>
                  <a:srgbClr val="283A97"/>
                </a:solidFill>
              </a:rPr>
              <a:t>veel migranten afkomstig uit  “wij” </a:t>
            </a:r>
            <a:r>
              <a:rPr lang="nl-NL" altLang="nl-NL" b="0" dirty="0" smtClean="0">
                <a:solidFill>
                  <a:srgbClr val="283A97"/>
                </a:solidFill>
              </a:rPr>
              <a:t>cultuur </a:t>
            </a:r>
            <a:endParaRPr lang="nl-NL" altLang="nl-NL" b="0" dirty="0">
              <a:solidFill>
                <a:srgbClr val="283A97"/>
              </a:solidFill>
            </a:endParaRPr>
          </a:p>
          <a:p>
            <a:pPr lvl="1">
              <a:defRPr/>
            </a:pPr>
            <a:r>
              <a:rPr lang="nl-NL" altLang="nl-NL" sz="2800" b="0" dirty="0">
                <a:solidFill>
                  <a:srgbClr val="283A97"/>
                </a:solidFill>
              </a:rPr>
              <a:t>familie </a:t>
            </a:r>
            <a:r>
              <a:rPr lang="nl-NL" altLang="nl-NL" sz="2800" b="0" dirty="0" smtClean="0">
                <a:solidFill>
                  <a:srgbClr val="283A97"/>
                </a:solidFill>
              </a:rPr>
              <a:t>een </a:t>
            </a:r>
            <a:r>
              <a:rPr lang="nl-NL" altLang="nl-NL" sz="2800" b="0" dirty="0">
                <a:solidFill>
                  <a:srgbClr val="283A97"/>
                </a:solidFill>
              </a:rPr>
              <a:t>grote rol</a:t>
            </a:r>
          </a:p>
          <a:p>
            <a:pPr lvl="1">
              <a:defRPr/>
            </a:pPr>
            <a:r>
              <a:rPr lang="nl-NL" altLang="nl-NL" sz="2800" b="0" dirty="0">
                <a:solidFill>
                  <a:srgbClr val="283A97"/>
                </a:solidFill>
              </a:rPr>
              <a:t>religie </a:t>
            </a:r>
            <a:r>
              <a:rPr lang="nl-NL" altLang="nl-NL" sz="2800" b="0" dirty="0" smtClean="0">
                <a:solidFill>
                  <a:srgbClr val="283A97"/>
                </a:solidFill>
              </a:rPr>
              <a:t>belangrijk</a:t>
            </a:r>
          </a:p>
          <a:p>
            <a:pPr lvl="1">
              <a:defRPr/>
            </a:pPr>
            <a:r>
              <a:rPr lang="nl-NL" altLang="nl-NL" sz="2800" b="0" dirty="0" smtClean="0">
                <a:solidFill>
                  <a:srgbClr val="283A97"/>
                </a:solidFill>
              </a:rPr>
              <a:t>andere opvattingen ziekte en goede zorg</a:t>
            </a:r>
          </a:p>
          <a:p>
            <a:pPr>
              <a:defRPr/>
            </a:pPr>
            <a:endParaRPr lang="nl-NL" altLang="nl-NL" dirty="0" smtClean="0">
              <a:solidFill>
                <a:srgbClr val="283A97"/>
              </a:solidFill>
            </a:endParaRPr>
          </a:p>
          <a:p>
            <a:pPr>
              <a:defRPr/>
            </a:pPr>
            <a:r>
              <a:rPr lang="nl-NL" altLang="nl-NL" b="0" dirty="0" smtClean="0">
                <a:solidFill>
                  <a:srgbClr val="283A97"/>
                </a:solidFill>
              </a:rPr>
              <a:t>gezondheidszorg =  aparte cultuur</a:t>
            </a:r>
          </a:p>
          <a:p>
            <a:pPr lvl="1">
              <a:defRPr/>
            </a:pPr>
            <a:r>
              <a:rPr lang="nl-NL" altLang="nl-NL" b="0" dirty="0" smtClean="0">
                <a:solidFill>
                  <a:srgbClr val="283A97"/>
                </a:solidFill>
              </a:rPr>
              <a:t>opvattingen verschillen wereldwijd  -  en in de tijd</a:t>
            </a:r>
          </a:p>
          <a:p>
            <a:pPr marL="0" indent="0">
              <a:buNone/>
              <a:defRPr/>
            </a:pPr>
            <a:endParaRPr lang="nl-NL" altLang="nl-NL" sz="1600" b="0" i="1" dirty="0" smtClean="0">
              <a:solidFill>
                <a:schemeClr val="accent2">
                  <a:lumMod val="60000"/>
                  <a:lumOff val="40000"/>
                </a:schemeClr>
              </a:solidFill>
              <a:latin typeface="Arial Narrow" panose="020B0606020202030204" pitchFamily="34" charset="0"/>
            </a:endParaRPr>
          </a:p>
          <a:p>
            <a:pPr marL="0" indent="0">
              <a:buNone/>
              <a:defRPr/>
            </a:pPr>
            <a:endParaRPr lang="nl-NL" altLang="nl-NL" sz="1600" b="0" i="1" dirty="0" smtClean="0">
              <a:solidFill>
                <a:schemeClr val="accent2">
                  <a:lumMod val="60000"/>
                  <a:lumOff val="40000"/>
                </a:schemeClr>
              </a:solidFill>
              <a:latin typeface="Arial Narrow" panose="020B0606020202030204" pitchFamily="34" charset="0"/>
            </a:endParaRPr>
          </a:p>
          <a:p>
            <a:pPr marL="0" indent="0">
              <a:buNone/>
              <a:defRPr/>
            </a:pPr>
            <a:endParaRPr lang="nl-NL" altLang="nl-NL" sz="1600" b="0" i="1" dirty="0">
              <a:solidFill>
                <a:schemeClr val="accent2">
                  <a:lumMod val="60000"/>
                  <a:lumOff val="40000"/>
                </a:schemeClr>
              </a:solidFill>
              <a:latin typeface="Arial Narrow" panose="020B0606020202030204" pitchFamily="34" charset="0"/>
            </a:endParaRPr>
          </a:p>
          <a:p>
            <a:pPr marL="0" indent="0">
              <a:buNone/>
              <a:defRPr/>
            </a:pPr>
            <a:endParaRPr lang="nl-NL" altLang="nl-NL" sz="1600" b="0" i="1" dirty="0" smtClean="0">
              <a:solidFill>
                <a:schemeClr val="accent2">
                  <a:lumMod val="60000"/>
                  <a:lumOff val="40000"/>
                </a:schemeClr>
              </a:solidFill>
              <a:latin typeface="Arial Narrow" panose="020B0606020202030204" pitchFamily="34" charset="0"/>
            </a:endParaRPr>
          </a:p>
          <a:p>
            <a:pPr marL="0" indent="0">
              <a:buNone/>
              <a:defRPr/>
            </a:pPr>
            <a:r>
              <a:rPr lang="nl-NL" altLang="nl-NL" sz="1600" b="0" i="1" dirty="0" smtClean="0">
                <a:solidFill>
                  <a:schemeClr val="accent2">
                    <a:lumMod val="60000"/>
                    <a:lumOff val="40000"/>
                  </a:schemeClr>
                </a:solidFill>
                <a:latin typeface="Arial Narrow" panose="020B0606020202030204" pitchFamily="34" charset="0"/>
              </a:rPr>
              <a:t>Hofstede Allemaal andersdenkenden 2011; Lynn </a:t>
            </a:r>
            <a:r>
              <a:rPr lang="nl-NL" altLang="nl-NL" sz="1600" b="0" i="1" dirty="0" err="1">
                <a:solidFill>
                  <a:schemeClr val="accent2">
                    <a:lumMod val="60000"/>
                    <a:lumOff val="40000"/>
                  </a:schemeClr>
                </a:solidFill>
                <a:latin typeface="Arial Narrow" panose="020B0606020202030204" pitchFamily="34" charset="0"/>
              </a:rPr>
              <a:t>Payer</a:t>
            </a:r>
            <a:r>
              <a:rPr lang="nl-NL" altLang="nl-NL" sz="1600" b="0" i="1" dirty="0">
                <a:solidFill>
                  <a:schemeClr val="accent2">
                    <a:lumMod val="60000"/>
                    <a:lumOff val="40000"/>
                  </a:schemeClr>
                </a:solidFill>
                <a:latin typeface="Arial Narrow" panose="020B0606020202030204" pitchFamily="34" charset="0"/>
              </a:rPr>
              <a:t> </a:t>
            </a:r>
            <a:r>
              <a:rPr lang="nl-NL" altLang="nl-NL" sz="1600" b="0" i="1" dirty="0" err="1">
                <a:solidFill>
                  <a:schemeClr val="accent2">
                    <a:lumMod val="60000"/>
                    <a:lumOff val="40000"/>
                  </a:schemeClr>
                </a:solidFill>
                <a:latin typeface="Arial Narrow" panose="020B0606020202030204" pitchFamily="34" charset="0"/>
              </a:rPr>
              <a:t>Medicine</a:t>
            </a:r>
            <a:r>
              <a:rPr lang="nl-NL" altLang="nl-NL" sz="1600" b="0" i="1" dirty="0">
                <a:solidFill>
                  <a:schemeClr val="accent2">
                    <a:lumMod val="60000"/>
                    <a:lumOff val="40000"/>
                  </a:schemeClr>
                </a:solidFill>
                <a:latin typeface="Arial Narrow" panose="020B0606020202030204" pitchFamily="34" charset="0"/>
              </a:rPr>
              <a:t> </a:t>
            </a:r>
            <a:r>
              <a:rPr lang="nl-NL" altLang="nl-NL" sz="1600" b="0" i="1" dirty="0" err="1">
                <a:solidFill>
                  <a:schemeClr val="accent2">
                    <a:lumMod val="60000"/>
                    <a:lumOff val="40000"/>
                  </a:schemeClr>
                </a:solidFill>
                <a:latin typeface="Arial Narrow" panose="020B0606020202030204" pitchFamily="34" charset="0"/>
              </a:rPr>
              <a:t>and</a:t>
            </a:r>
            <a:r>
              <a:rPr lang="nl-NL" altLang="nl-NL" sz="1600" b="0" i="1" dirty="0">
                <a:solidFill>
                  <a:schemeClr val="accent2">
                    <a:lumMod val="60000"/>
                    <a:lumOff val="40000"/>
                  </a:schemeClr>
                </a:solidFill>
                <a:latin typeface="Arial Narrow" panose="020B0606020202030204" pitchFamily="34" charset="0"/>
              </a:rPr>
              <a:t> Culture </a:t>
            </a:r>
            <a:r>
              <a:rPr lang="nl-NL" altLang="nl-NL" sz="1600" b="0" i="1" dirty="0" smtClean="0">
                <a:solidFill>
                  <a:schemeClr val="accent2">
                    <a:lumMod val="60000"/>
                    <a:lumOff val="40000"/>
                  </a:schemeClr>
                </a:solidFill>
                <a:latin typeface="Arial Narrow" panose="020B0606020202030204" pitchFamily="34" charset="0"/>
              </a:rPr>
              <a:t>1996; De Wekker 2001;</a:t>
            </a:r>
            <a:endParaRPr lang="en-US" altLang="nl-NL" sz="1600" b="0" i="1" dirty="0">
              <a:solidFill>
                <a:schemeClr val="accent2">
                  <a:lumMod val="60000"/>
                  <a:lumOff val="40000"/>
                </a:schemeClr>
              </a:solidFill>
              <a:latin typeface="Arial Narrow" panose="020B0606020202030204" pitchFamily="34" charset="0"/>
            </a:endParaRPr>
          </a:p>
          <a:p>
            <a:pPr marL="0" indent="0">
              <a:buNone/>
              <a:defRPr/>
            </a:pPr>
            <a:endParaRPr lang="nl-NL" altLang="nl-NL" sz="1600" b="0" i="1" dirty="0">
              <a:solidFill>
                <a:schemeClr val="accent2">
                  <a:lumMod val="60000"/>
                  <a:lumOff val="40000"/>
                </a:schemeClr>
              </a:solidFill>
              <a:latin typeface="Arial Narrow" panose="020B0606020202030204" pitchFamily="34" charset="0"/>
            </a:endParaRPr>
          </a:p>
          <a:p>
            <a:pPr>
              <a:defRPr/>
            </a:pPr>
            <a:endParaRPr lang="nl-NL" altLang="nl-NL" dirty="0">
              <a:solidFill>
                <a:srgbClr val="283A97"/>
              </a:solidFill>
            </a:endParaRPr>
          </a:p>
          <a:p>
            <a:pPr marL="0" indent="0">
              <a:buFontTx/>
              <a:buNone/>
              <a:defRPr/>
            </a:pPr>
            <a:endParaRPr lang="en-US" altLang="nl-NL" dirty="0">
              <a:solidFill>
                <a:srgbClr val="283A97"/>
              </a:solidFill>
            </a:endParaRPr>
          </a:p>
        </p:txBody>
      </p:sp>
      <p:pic>
        <p:nvPicPr>
          <p:cNvPr id="17414" name="Picture 5" descr="P:\Foto's Pharos\Ppoint\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113" y="6276975"/>
            <a:ext cx="10302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875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476672"/>
            <a:ext cx="7918450" cy="504056"/>
          </a:xfrm>
        </p:spPr>
        <p:txBody>
          <a:bodyPr/>
          <a:lstStyle/>
          <a:p>
            <a:pPr algn="l">
              <a:defRPr/>
            </a:pPr>
            <a:r>
              <a:rPr lang="nl-NL" altLang="en-US" sz="3200" dirty="0" smtClean="0">
                <a:solidFill>
                  <a:srgbClr val="D60C8C"/>
                </a:solidFill>
                <a:ea typeface="ＭＳ Ｐゴシック" charset="-128"/>
              </a:rPr>
              <a:t>Individualisme / Collectivisme index</a:t>
            </a:r>
            <a:endParaRPr lang="en-US" altLang="en-US" sz="3200" dirty="0" smtClean="0">
              <a:solidFill>
                <a:srgbClr val="D60C8C"/>
              </a:solidFill>
              <a:ea typeface="ＭＳ Ｐゴシック" charset="-128"/>
            </a:endParaRPr>
          </a:p>
        </p:txBody>
      </p:sp>
      <p:sp>
        <p:nvSpPr>
          <p:cNvPr id="384003" name="Rectangle 3"/>
          <p:cNvSpPr>
            <a:spLocks noGrp="1" noChangeArrowheads="1"/>
          </p:cNvSpPr>
          <p:nvPr>
            <p:ph type="body" idx="1"/>
          </p:nvPr>
        </p:nvSpPr>
        <p:spPr>
          <a:xfrm>
            <a:off x="683568" y="980728"/>
            <a:ext cx="8244532" cy="5400600"/>
          </a:xfrm>
          <a:noFill/>
        </p:spPr>
        <p:txBody>
          <a:bodyPr>
            <a:normAutofit fontScale="55000" lnSpcReduction="20000"/>
          </a:bodyPr>
          <a:lstStyle/>
          <a:p>
            <a:pPr lvl="4">
              <a:lnSpc>
                <a:spcPct val="80000"/>
              </a:lnSpc>
              <a:buFontTx/>
              <a:buNone/>
              <a:defRPr/>
            </a:pPr>
            <a:r>
              <a:rPr lang="nl-NL" sz="1400" dirty="0" smtClean="0">
                <a:ea typeface="ＭＳ Ｐゴシック" charset="-128"/>
              </a:rPr>
              <a:t>				</a:t>
            </a:r>
            <a:r>
              <a:rPr lang="nl-NL" sz="2800" dirty="0" smtClean="0">
                <a:solidFill>
                  <a:srgbClr val="283A97"/>
                </a:solidFill>
                <a:ea typeface="ＭＳ Ｐゴシック" charset="-128"/>
              </a:rPr>
              <a:t>score		</a:t>
            </a:r>
            <a:endParaRPr lang="nl-NL" sz="1400" dirty="0" smtClean="0">
              <a:solidFill>
                <a:srgbClr val="283A97"/>
              </a:solidFill>
              <a:ea typeface="ＭＳ Ｐゴシック" charset="-128"/>
            </a:endParaRPr>
          </a:p>
          <a:p>
            <a:pPr>
              <a:lnSpc>
                <a:spcPct val="80000"/>
              </a:lnSpc>
              <a:buFont typeface="Arial" charset="0"/>
              <a:buChar char="•"/>
              <a:defRPr/>
            </a:pPr>
            <a:r>
              <a:rPr lang="nl-NL" sz="5100" b="0" dirty="0" smtClean="0">
                <a:solidFill>
                  <a:srgbClr val="283A97"/>
                </a:solidFill>
                <a:ea typeface="ＭＳ Ｐゴシック" charset="-128"/>
              </a:rPr>
              <a:t>Verenigde Staten 		91		</a:t>
            </a:r>
          </a:p>
          <a:p>
            <a:pPr>
              <a:lnSpc>
                <a:spcPct val="80000"/>
              </a:lnSpc>
              <a:buFont typeface="Arial" charset="0"/>
              <a:buChar char="•"/>
              <a:defRPr/>
            </a:pPr>
            <a:r>
              <a:rPr lang="nl-NL" sz="5100" b="0" dirty="0" smtClean="0">
                <a:solidFill>
                  <a:srgbClr val="283A97"/>
                </a:solidFill>
                <a:ea typeface="ＭＳ Ｐゴシック" charset="-128"/>
              </a:rPr>
              <a:t>Nederland 			80		</a:t>
            </a:r>
          </a:p>
          <a:p>
            <a:pPr>
              <a:lnSpc>
                <a:spcPct val="80000"/>
              </a:lnSpc>
              <a:buFont typeface="Arial" charset="0"/>
              <a:buChar char="•"/>
              <a:defRPr/>
            </a:pPr>
            <a:r>
              <a:rPr lang="nl-NL" sz="5100" b="0" i="1" dirty="0" smtClean="0">
                <a:solidFill>
                  <a:srgbClr val="D60C8C"/>
                </a:solidFill>
                <a:ea typeface="ＭＳ Ｐゴシック" charset="-128"/>
              </a:rPr>
              <a:t>België Vlaanderen		78		</a:t>
            </a:r>
          </a:p>
          <a:p>
            <a:pPr>
              <a:lnSpc>
                <a:spcPct val="80000"/>
              </a:lnSpc>
              <a:buFont typeface="Arial" charset="0"/>
              <a:buChar char="•"/>
              <a:defRPr/>
            </a:pPr>
            <a:r>
              <a:rPr lang="nl-NL" sz="5100" b="0" i="1" dirty="0" smtClean="0">
                <a:solidFill>
                  <a:srgbClr val="D60C8C"/>
                </a:solidFill>
                <a:ea typeface="ＭＳ Ｐゴシック" charset="-128"/>
              </a:rPr>
              <a:t>België Wallonië		72		</a:t>
            </a:r>
          </a:p>
          <a:p>
            <a:pPr>
              <a:lnSpc>
                <a:spcPct val="80000"/>
              </a:lnSpc>
              <a:buFont typeface="Arial" charset="0"/>
              <a:buChar char="•"/>
              <a:defRPr/>
            </a:pPr>
            <a:r>
              <a:rPr lang="nl-NL" sz="5100" b="0" dirty="0" smtClean="0">
                <a:solidFill>
                  <a:srgbClr val="283A97"/>
                </a:solidFill>
                <a:ea typeface="ＭＳ Ｐゴシック" charset="-128"/>
              </a:rPr>
              <a:t>Frankrijk				71		</a:t>
            </a:r>
          </a:p>
          <a:p>
            <a:pPr>
              <a:lnSpc>
                <a:spcPct val="80000"/>
              </a:lnSpc>
              <a:buFont typeface="Arial" charset="0"/>
              <a:buChar char="•"/>
              <a:defRPr/>
            </a:pPr>
            <a:r>
              <a:rPr lang="nl-NL" sz="5100" b="0" dirty="0" smtClean="0">
                <a:solidFill>
                  <a:srgbClr val="283A97"/>
                </a:solidFill>
                <a:ea typeface="ＭＳ Ｐゴシック" charset="-128"/>
              </a:rPr>
              <a:t>Duitsland 			67		</a:t>
            </a:r>
          </a:p>
          <a:p>
            <a:pPr>
              <a:lnSpc>
                <a:spcPct val="80000"/>
              </a:lnSpc>
              <a:buFont typeface="Arial" charset="0"/>
              <a:buChar char="•"/>
              <a:defRPr/>
            </a:pPr>
            <a:r>
              <a:rPr lang="nl-NL" sz="5100" b="0" dirty="0" smtClean="0">
                <a:solidFill>
                  <a:srgbClr val="283A97"/>
                </a:solidFill>
                <a:ea typeface="ＭＳ Ｐゴシック" charset="-128"/>
              </a:rPr>
              <a:t>Polen				60	</a:t>
            </a:r>
          </a:p>
          <a:p>
            <a:pPr>
              <a:lnSpc>
                <a:spcPct val="80000"/>
              </a:lnSpc>
              <a:buFont typeface="Arial" charset="0"/>
              <a:buChar char="•"/>
              <a:defRPr/>
            </a:pPr>
            <a:r>
              <a:rPr lang="nl-NL" sz="5100" b="0" i="1" dirty="0" smtClean="0">
                <a:solidFill>
                  <a:srgbClr val="283A97"/>
                </a:solidFill>
                <a:ea typeface="ＭＳ Ｐゴシック" charset="-128"/>
              </a:rPr>
              <a:t>Marokko				46		</a:t>
            </a:r>
          </a:p>
          <a:p>
            <a:pPr>
              <a:lnSpc>
                <a:spcPct val="80000"/>
              </a:lnSpc>
              <a:buFont typeface="Arial" charset="0"/>
              <a:buChar char="•"/>
              <a:defRPr/>
            </a:pPr>
            <a:r>
              <a:rPr lang="nl-NL" sz="5100" b="0" i="1" dirty="0" smtClean="0">
                <a:solidFill>
                  <a:srgbClr val="283A97"/>
                </a:solidFill>
                <a:ea typeface="ＭＳ Ｐゴシック" charset="-128"/>
              </a:rPr>
              <a:t>Turkije 				37		</a:t>
            </a:r>
          </a:p>
          <a:p>
            <a:pPr>
              <a:lnSpc>
                <a:spcPct val="80000"/>
              </a:lnSpc>
              <a:buFont typeface="Arial" charset="0"/>
              <a:buChar char="•"/>
              <a:defRPr/>
            </a:pPr>
            <a:r>
              <a:rPr lang="nl-NL" sz="5100" b="0" i="1" dirty="0" smtClean="0">
                <a:solidFill>
                  <a:srgbClr val="283A97"/>
                </a:solidFill>
                <a:ea typeface="ＭＳ Ｐゴシック" charset="-128"/>
              </a:rPr>
              <a:t>Zambia				35</a:t>
            </a:r>
          </a:p>
          <a:p>
            <a:pPr>
              <a:lnSpc>
                <a:spcPct val="80000"/>
              </a:lnSpc>
              <a:buFont typeface="Arial" charset="0"/>
              <a:buChar char="•"/>
              <a:defRPr/>
            </a:pPr>
            <a:r>
              <a:rPr lang="nl-NL" sz="5100" b="0" i="1" dirty="0" smtClean="0">
                <a:solidFill>
                  <a:srgbClr val="283A97"/>
                </a:solidFill>
                <a:ea typeface="ＭＳ Ｐゴシック" charset="-128"/>
              </a:rPr>
              <a:t>Roemenië / Malawi		30</a:t>
            </a:r>
          </a:p>
          <a:p>
            <a:pPr>
              <a:lnSpc>
                <a:spcPct val="80000"/>
              </a:lnSpc>
              <a:buFont typeface="Arial" charset="0"/>
              <a:buChar char="•"/>
              <a:defRPr/>
            </a:pPr>
            <a:r>
              <a:rPr lang="nl-NL" sz="5100" b="0" i="1" dirty="0" smtClean="0">
                <a:solidFill>
                  <a:srgbClr val="283A97"/>
                </a:solidFill>
                <a:ea typeface="ＭＳ Ｐゴシック" charset="-128"/>
              </a:rPr>
              <a:t>Senegal  			25</a:t>
            </a:r>
          </a:p>
          <a:p>
            <a:pPr>
              <a:lnSpc>
                <a:spcPct val="80000"/>
              </a:lnSpc>
              <a:buFont typeface="Arial" charset="0"/>
              <a:buChar char="•"/>
              <a:defRPr/>
            </a:pPr>
            <a:r>
              <a:rPr lang="nl-NL" sz="5100" b="0" i="1" dirty="0" smtClean="0">
                <a:solidFill>
                  <a:srgbClr val="283A97"/>
                </a:solidFill>
                <a:ea typeface="ＭＳ Ｐゴシック" charset="-128"/>
              </a:rPr>
              <a:t>China / Ethiopië		20		</a:t>
            </a:r>
          </a:p>
          <a:p>
            <a:pPr>
              <a:lnSpc>
                <a:spcPct val="80000"/>
              </a:lnSpc>
              <a:buFont typeface="Arial" charset="0"/>
              <a:buChar char="•"/>
              <a:defRPr/>
            </a:pPr>
            <a:r>
              <a:rPr lang="nl-NL" sz="5100" b="0" i="1" dirty="0" smtClean="0">
                <a:solidFill>
                  <a:srgbClr val="283A97"/>
                </a:solidFill>
                <a:ea typeface="ＭＳ Ｐゴシック" charset="-128"/>
              </a:rPr>
              <a:t>Ghana / Burkina Faso	15</a:t>
            </a:r>
          </a:p>
          <a:p>
            <a:pPr marL="0" indent="0">
              <a:lnSpc>
                <a:spcPct val="80000"/>
              </a:lnSpc>
              <a:buNone/>
              <a:defRPr/>
            </a:pPr>
            <a:endParaRPr lang="nl-NL" altLang="nl-NL" sz="1600" b="0" i="1" dirty="0" smtClean="0">
              <a:solidFill>
                <a:schemeClr val="accent2">
                  <a:lumMod val="60000"/>
                  <a:lumOff val="40000"/>
                </a:schemeClr>
              </a:solidFill>
              <a:latin typeface="Arial Narrow" panose="020B0606020202030204" pitchFamily="34" charset="0"/>
            </a:endParaRPr>
          </a:p>
          <a:p>
            <a:pPr marL="0" indent="0">
              <a:lnSpc>
                <a:spcPct val="80000"/>
              </a:lnSpc>
              <a:buNone/>
              <a:defRPr/>
            </a:pPr>
            <a:r>
              <a:rPr lang="nl-NL" altLang="nl-NL" sz="2900" b="0" i="1" dirty="0" smtClean="0">
                <a:solidFill>
                  <a:schemeClr val="accent2">
                    <a:lumMod val="60000"/>
                    <a:lumOff val="40000"/>
                  </a:schemeClr>
                </a:solidFill>
                <a:latin typeface="Arial Narrow" panose="020B0606020202030204" pitchFamily="34" charset="0"/>
              </a:rPr>
              <a:t>Hofstede </a:t>
            </a:r>
            <a:r>
              <a:rPr lang="nl-NL" altLang="nl-NL" sz="2900" b="0" i="1" dirty="0">
                <a:solidFill>
                  <a:schemeClr val="accent2">
                    <a:lumMod val="60000"/>
                    <a:lumOff val="40000"/>
                  </a:schemeClr>
                </a:solidFill>
                <a:latin typeface="Arial Narrow" panose="020B0606020202030204" pitchFamily="34" charset="0"/>
              </a:rPr>
              <a:t>Allemaal andersdenkenden </a:t>
            </a:r>
            <a:r>
              <a:rPr lang="nl-NL" altLang="nl-NL" sz="2900" b="0" i="1" dirty="0" smtClean="0">
                <a:solidFill>
                  <a:schemeClr val="accent2">
                    <a:lumMod val="60000"/>
                    <a:lumOff val="40000"/>
                  </a:schemeClr>
                </a:solidFill>
                <a:latin typeface="Arial Narrow" panose="020B0606020202030204" pitchFamily="34" charset="0"/>
              </a:rPr>
              <a:t>2011</a:t>
            </a:r>
            <a:endParaRPr lang="en-US" sz="2900" b="0" dirty="0" smtClean="0">
              <a:solidFill>
                <a:schemeClr val="accent2">
                  <a:lumMod val="60000"/>
                  <a:lumOff val="40000"/>
                </a:schemeClr>
              </a:solidFill>
              <a:ea typeface="ＭＳ Ｐゴシック" charset="-128"/>
            </a:endParaRPr>
          </a:p>
        </p:txBody>
      </p:sp>
    </p:spTree>
    <p:extLst>
      <p:ext uri="{BB962C8B-B14F-4D97-AF65-F5344CB8AC3E}">
        <p14:creationId xmlns:p14="http://schemas.microsoft.com/office/powerpoint/2010/main" val="186664878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5" y="0"/>
            <a:ext cx="8893175" cy="1268760"/>
          </a:xfrm>
        </p:spPr>
        <p:txBody>
          <a:bodyPr/>
          <a:lstStyle/>
          <a:p>
            <a:pPr algn="ctr">
              <a:defRPr/>
            </a:pPr>
            <a:r>
              <a:rPr lang="nl-NL" altLang="en-US" sz="3200" dirty="0">
                <a:latin typeface="Arial" charset="0"/>
                <a:cs typeface="Arial" charset="0"/>
              </a:rPr>
              <a:t/>
            </a:r>
            <a:br>
              <a:rPr lang="nl-NL" altLang="en-US" sz="3200" dirty="0">
                <a:latin typeface="Arial" charset="0"/>
                <a:cs typeface="Arial" charset="0"/>
              </a:rPr>
            </a:br>
            <a:r>
              <a:rPr lang="nl-NL" altLang="en-US" sz="3200" dirty="0">
                <a:solidFill>
                  <a:srgbClr val="D60C8C"/>
                </a:solidFill>
                <a:latin typeface="Arial" charset="0"/>
                <a:cs typeface="Arial" charset="0"/>
              </a:rPr>
              <a:t>Opvattingen goede zorg bij veel migranten</a:t>
            </a:r>
          </a:p>
        </p:txBody>
      </p:sp>
      <p:sp>
        <p:nvSpPr>
          <p:cNvPr id="30723" name="Rectangle 3"/>
          <p:cNvSpPr>
            <a:spLocks noGrp="1" noChangeArrowheads="1"/>
          </p:cNvSpPr>
          <p:nvPr>
            <p:ph idx="1"/>
          </p:nvPr>
        </p:nvSpPr>
        <p:spPr>
          <a:xfrm>
            <a:off x="685800" y="1196752"/>
            <a:ext cx="8134672" cy="5184576"/>
          </a:xfrm>
        </p:spPr>
        <p:txBody>
          <a:bodyPr/>
          <a:lstStyle/>
          <a:p>
            <a:pPr lvl="1">
              <a:buFont typeface="Arial" panose="020B0604020202020204" pitchFamily="34" charset="0"/>
              <a:buChar char="•"/>
            </a:pPr>
            <a:r>
              <a:rPr lang="nl-NL" altLang="en-US" sz="2800" b="0" dirty="0" smtClean="0">
                <a:solidFill>
                  <a:srgbClr val="283A97"/>
                </a:solidFill>
                <a:latin typeface="Arial" pitchFamily="34" charset="0"/>
                <a:ea typeface="ＭＳ Ｐゴシック" pitchFamily="34" charset="-128"/>
                <a:cs typeface="Arial" pitchFamily="34" charset="0"/>
              </a:rPr>
              <a:t>Persoonlijke relatie arts (“vader”)</a:t>
            </a:r>
          </a:p>
          <a:p>
            <a:pPr lvl="1">
              <a:buFont typeface="Arial" panose="020B0604020202020204" pitchFamily="34" charset="0"/>
              <a:buChar char="•"/>
            </a:pPr>
            <a:r>
              <a:rPr lang="nl-NL" altLang="en-US" sz="2800" b="0" dirty="0" smtClean="0">
                <a:solidFill>
                  <a:srgbClr val="283A97"/>
                </a:solidFill>
                <a:latin typeface="Arial" pitchFamily="34" charset="0"/>
                <a:ea typeface="ＭＳ Ｐゴシック" pitchFamily="34" charset="-128"/>
                <a:cs typeface="Arial" pitchFamily="34" charset="0"/>
              </a:rPr>
              <a:t>Aandacht voor (culturele) context patiënt</a:t>
            </a:r>
          </a:p>
          <a:p>
            <a:pPr lvl="1">
              <a:buFont typeface="Arial" panose="020B0604020202020204" pitchFamily="34" charset="0"/>
              <a:buChar char="•"/>
            </a:pPr>
            <a:r>
              <a:rPr lang="nl-NL" altLang="en-US" sz="2800" b="0" dirty="0" smtClean="0">
                <a:solidFill>
                  <a:srgbClr val="283A97"/>
                </a:solidFill>
                <a:latin typeface="Arial" pitchFamily="34" charset="0"/>
                <a:ea typeface="ＭＳ Ｐゴシック" pitchFamily="34" charset="-128"/>
                <a:cs typeface="Arial" pitchFamily="34" charset="0"/>
              </a:rPr>
              <a:t>Professionele tolk bij moeilijke gesprekken</a:t>
            </a:r>
          </a:p>
          <a:p>
            <a:pPr lvl="1">
              <a:buFont typeface="Arial" panose="020B0604020202020204" pitchFamily="34" charset="0"/>
              <a:buChar char="•"/>
            </a:pPr>
            <a:r>
              <a:rPr lang="nl-NL" altLang="en-US" sz="2800" b="0" dirty="0" smtClean="0">
                <a:solidFill>
                  <a:srgbClr val="283A97"/>
                </a:solidFill>
                <a:latin typeface="Arial" pitchFamily="34" charset="0"/>
                <a:ea typeface="ＭＳ Ｐゴシック" pitchFamily="34" charset="-128"/>
                <a:cs typeface="Arial" pitchFamily="34" charset="0"/>
              </a:rPr>
              <a:t>Actieve rol arts – altijd lichamelijk onderzoek</a:t>
            </a:r>
          </a:p>
          <a:p>
            <a:pPr lvl="1">
              <a:buFont typeface="Arial" panose="020B0604020202020204" pitchFamily="34" charset="0"/>
              <a:buChar char="•"/>
            </a:pPr>
            <a:endParaRPr lang="nl-NL" altLang="en-US" sz="2800" b="0" dirty="0" smtClean="0">
              <a:solidFill>
                <a:srgbClr val="283A97"/>
              </a:solidFill>
              <a:latin typeface="Arial" pitchFamily="34" charset="0"/>
              <a:ea typeface="ＭＳ Ｐゴシック" pitchFamily="34" charset="-128"/>
              <a:cs typeface="Arial" pitchFamily="34" charset="0"/>
            </a:endParaRPr>
          </a:p>
          <a:p>
            <a:pPr lvl="1">
              <a:buFont typeface="Arial" panose="020B0604020202020204" pitchFamily="34" charset="0"/>
              <a:buChar char="•"/>
            </a:pPr>
            <a:r>
              <a:rPr lang="nl-NL" altLang="en-US" sz="2800" b="0" dirty="0" smtClean="0">
                <a:solidFill>
                  <a:srgbClr val="283A97"/>
                </a:solidFill>
                <a:latin typeface="Arial" pitchFamily="34" charset="0"/>
                <a:ea typeface="ＭＳ Ｐゴシック" pitchFamily="34" charset="-128"/>
                <a:cs typeface="Arial" pitchFamily="34" charset="0"/>
              </a:rPr>
              <a:t>nooit </a:t>
            </a:r>
            <a:r>
              <a:rPr lang="nl-NL" altLang="en-US" sz="2800" b="0" dirty="0">
                <a:solidFill>
                  <a:srgbClr val="283A97"/>
                </a:solidFill>
                <a:latin typeface="Arial" pitchFamily="34" charset="0"/>
                <a:ea typeface="ＭＳ Ｐゴシック" pitchFamily="34" charset="-128"/>
                <a:cs typeface="Arial" pitchFamily="34" charset="0"/>
              </a:rPr>
              <a:t>stoppen met </a:t>
            </a:r>
            <a:r>
              <a:rPr lang="nl-NL" altLang="en-US" sz="2800" b="0" dirty="0" smtClean="0">
                <a:solidFill>
                  <a:srgbClr val="283A97"/>
                </a:solidFill>
                <a:latin typeface="Arial" pitchFamily="34" charset="0"/>
                <a:ea typeface="ＭＳ Ｐゴシック" pitchFamily="34" charset="-128"/>
                <a:cs typeface="Arial" pitchFamily="34" charset="0"/>
              </a:rPr>
              <a:t>behandelen</a:t>
            </a:r>
          </a:p>
          <a:p>
            <a:pPr lvl="1">
              <a:buFont typeface="Arial" panose="020B0604020202020204" pitchFamily="34" charset="0"/>
              <a:buChar char="•"/>
            </a:pPr>
            <a:r>
              <a:rPr lang="nl-NL" altLang="en-US" sz="2800" b="0" dirty="0" smtClean="0">
                <a:solidFill>
                  <a:srgbClr val="283A97"/>
                </a:solidFill>
                <a:latin typeface="Arial" pitchFamily="34" charset="0"/>
                <a:ea typeface="ＭＳ Ｐゴシック" pitchFamily="34" charset="-128"/>
                <a:cs typeface="Arial" pitchFamily="34" charset="0"/>
              </a:rPr>
              <a:t>patiënt </a:t>
            </a:r>
            <a:r>
              <a:rPr lang="nl-NL" altLang="en-US" sz="2800" b="0" dirty="0">
                <a:solidFill>
                  <a:srgbClr val="283A97"/>
                </a:solidFill>
                <a:latin typeface="Arial" pitchFamily="34" charset="0"/>
                <a:ea typeface="ＭＳ Ｐゴシック" pitchFamily="34" charset="-128"/>
                <a:cs typeface="Arial" pitchFamily="34" charset="0"/>
              </a:rPr>
              <a:t>beschermen tegen slecht </a:t>
            </a:r>
            <a:r>
              <a:rPr lang="nl-NL" altLang="en-US" sz="2800" b="0" dirty="0" smtClean="0">
                <a:solidFill>
                  <a:srgbClr val="283A97"/>
                </a:solidFill>
                <a:latin typeface="Arial" pitchFamily="34" charset="0"/>
                <a:ea typeface="ＭＳ Ｐゴシック" pitchFamily="34" charset="-128"/>
                <a:cs typeface="Arial" pitchFamily="34" charset="0"/>
              </a:rPr>
              <a:t>nieuws</a:t>
            </a:r>
          </a:p>
          <a:p>
            <a:pPr lvl="1">
              <a:buFont typeface="Arial" panose="020B0604020202020204" pitchFamily="34" charset="0"/>
              <a:buChar char="•"/>
            </a:pPr>
            <a:r>
              <a:rPr lang="nl-NL" altLang="en-US" sz="2800" b="0" dirty="0" smtClean="0">
                <a:solidFill>
                  <a:srgbClr val="283A97"/>
                </a:solidFill>
                <a:latin typeface="Arial" pitchFamily="34" charset="0"/>
                <a:ea typeface="ＭＳ Ｐゴシック" pitchFamily="34" charset="-128"/>
                <a:cs typeface="Arial" pitchFamily="34" charset="0"/>
              </a:rPr>
              <a:t>langer </a:t>
            </a:r>
            <a:r>
              <a:rPr lang="nl-NL" altLang="en-US" sz="2800" b="0" dirty="0">
                <a:solidFill>
                  <a:srgbClr val="283A97"/>
                </a:solidFill>
                <a:latin typeface="Arial" pitchFamily="34" charset="0"/>
                <a:ea typeface="ＭＳ Ｐゴシック" pitchFamily="34" charset="-128"/>
                <a:cs typeface="Arial" pitchFamily="34" charset="0"/>
              </a:rPr>
              <a:t>leven belangrijker dan </a:t>
            </a:r>
            <a:r>
              <a:rPr lang="nl-NL" altLang="en-US" sz="2800" b="0" dirty="0" smtClean="0">
                <a:solidFill>
                  <a:srgbClr val="283A97"/>
                </a:solidFill>
                <a:latin typeface="Arial" pitchFamily="34" charset="0"/>
                <a:ea typeface="ＭＳ Ｐゴシック" pitchFamily="34" charset="-128"/>
                <a:cs typeface="Arial" pitchFamily="34" charset="0"/>
              </a:rPr>
              <a:t>kwaliteit </a:t>
            </a:r>
            <a:r>
              <a:rPr lang="nl-NL" altLang="en-US" sz="2800" b="0" dirty="0">
                <a:solidFill>
                  <a:srgbClr val="283A97"/>
                </a:solidFill>
                <a:latin typeface="Arial" pitchFamily="34" charset="0"/>
                <a:ea typeface="ＭＳ Ｐゴシック" pitchFamily="34" charset="-128"/>
                <a:cs typeface="Arial" pitchFamily="34" charset="0"/>
              </a:rPr>
              <a:t>van </a:t>
            </a:r>
            <a:r>
              <a:rPr lang="nl-NL" altLang="en-US" sz="2800" b="0" dirty="0" smtClean="0">
                <a:solidFill>
                  <a:srgbClr val="283A97"/>
                </a:solidFill>
                <a:latin typeface="Arial" pitchFamily="34" charset="0"/>
                <a:ea typeface="ＭＳ Ｐゴシック" pitchFamily="34" charset="-128"/>
                <a:cs typeface="Arial" pitchFamily="34" charset="0"/>
              </a:rPr>
              <a:t>leven</a:t>
            </a:r>
          </a:p>
          <a:p>
            <a:pPr lvl="1">
              <a:buFont typeface="Arial" panose="020B0604020202020204" pitchFamily="34" charset="0"/>
              <a:buChar char="•"/>
            </a:pPr>
            <a:r>
              <a:rPr lang="nl-NL" altLang="en-US" sz="2800" b="0" dirty="0" smtClean="0">
                <a:solidFill>
                  <a:srgbClr val="283A97"/>
                </a:solidFill>
                <a:latin typeface="Arial" pitchFamily="34" charset="0"/>
                <a:ea typeface="ＭＳ Ｐゴシック" pitchFamily="34" charset="-128"/>
                <a:cs typeface="Arial" pitchFamily="34" charset="0"/>
              </a:rPr>
              <a:t>familie </a:t>
            </a:r>
            <a:r>
              <a:rPr lang="nl-NL" altLang="en-US" sz="2800" b="0" dirty="0">
                <a:solidFill>
                  <a:srgbClr val="283A97"/>
                </a:solidFill>
                <a:latin typeface="Arial" pitchFamily="34" charset="0"/>
                <a:ea typeface="ＭＳ Ｐゴシック" pitchFamily="34" charset="-128"/>
                <a:cs typeface="Arial" pitchFamily="34" charset="0"/>
              </a:rPr>
              <a:t>moet patiënt verzorgen </a:t>
            </a:r>
          </a:p>
          <a:p>
            <a:pPr marL="457200" lvl="1" indent="0">
              <a:buNone/>
            </a:pPr>
            <a:endParaRPr lang="nl-NL" altLang="en-US" sz="2800" b="0" i="1" dirty="0" smtClean="0">
              <a:solidFill>
                <a:srgbClr val="283A97"/>
              </a:solidFill>
              <a:latin typeface="Arial" pitchFamily="34" charset="0"/>
              <a:ea typeface="ＭＳ Ｐゴシック" pitchFamily="34" charset="-128"/>
              <a:cs typeface="Arial" pitchFamily="34" charset="0"/>
            </a:endParaRPr>
          </a:p>
          <a:p>
            <a:pPr marL="457200" lvl="1" indent="0">
              <a:buNone/>
            </a:pPr>
            <a:endParaRPr lang="nl-NL" altLang="en-US" sz="2800" b="0" dirty="0">
              <a:solidFill>
                <a:srgbClr val="283A97"/>
              </a:solidFill>
              <a:latin typeface="Arial" pitchFamily="34" charset="0"/>
              <a:ea typeface="ＭＳ Ｐゴシック" pitchFamily="34" charset="-128"/>
              <a:cs typeface="Arial" pitchFamily="34" charset="0"/>
            </a:endParaRPr>
          </a:p>
          <a:p>
            <a:pPr>
              <a:buFontTx/>
              <a:buChar char="-"/>
            </a:pPr>
            <a:endParaRPr lang="nl-NL" altLang="en-US" b="0" dirty="0">
              <a:solidFill>
                <a:srgbClr val="283A97"/>
              </a:solidFill>
              <a:latin typeface="Arial" pitchFamily="34" charset="0"/>
              <a:ea typeface="ＭＳ Ｐゴシック" pitchFamily="34" charset="-128"/>
              <a:cs typeface="Arial" pitchFamily="34" charset="0"/>
            </a:endParaRPr>
          </a:p>
        </p:txBody>
      </p:sp>
      <p:pic>
        <p:nvPicPr>
          <p:cNvPr id="6" name="Afbeelding 4" descr="13_white_bg"/>
          <p:cNvPicPr>
            <a:picLocks noChangeAspect="1" noChangeArrowheads="1"/>
          </p:cNvPicPr>
          <p:nvPr/>
        </p:nvPicPr>
        <p:blipFill>
          <a:blip r:embed="rId3" cstate="print"/>
          <a:srcRect/>
          <a:stretch>
            <a:fillRect/>
          </a:stretch>
        </p:blipFill>
        <p:spPr bwMode="auto">
          <a:xfrm>
            <a:off x="5979166" y="6101871"/>
            <a:ext cx="3164834" cy="741758"/>
          </a:xfrm>
          <a:prstGeom prst="rect">
            <a:avLst/>
          </a:prstGeom>
          <a:noFill/>
          <a:ln w="9525">
            <a:noFill/>
            <a:miter lim="800000"/>
            <a:headEnd/>
            <a:tailEnd/>
          </a:ln>
        </p:spPr>
      </p:pic>
    </p:spTree>
    <p:extLst>
      <p:ext uri="{BB962C8B-B14F-4D97-AF65-F5344CB8AC3E}">
        <p14:creationId xmlns:p14="http://schemas.microsoft.com/office/powerpoint/2010/main" val="5259743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5176" y="404664"/>
            <a:ext cx="8686800" cy="720081"/>
          </a:xfrm>
        </p:spPr>
        <p:txBody>
          <a:bodyPr/>
          <a:lstStyle/>
          <a:p>
            <a:pPr algn="l"/>
            <a:r>
              <a:rPr lang="nl-NL" altLang="en-US" sz="3200" dirty="0">
                <a:solidFill>
                  <a:srgbClr val="D60C8C"/>
                </a:solidFill>
              </a:rPr>
              <a:t>4</a:t>
            </a:r>
            <a:r>
              <a:rPr lang="nl-NL" altLang="en-US" sz="3200" dirty="0" smtClean="0">
                <a:solidFill>
                  <a:srgbClr val="D60C8C"/>
                </a:solidFill>
              </a:rPr>
              <a:t>.Oorzaken gezondheidsachterstand</a:t>
            </a:r>
            <a:br>
              <a:rPr lang="nl-NL" altLang="en-US" sz="3200" dirty="0" smtClean="0">
                <a:solidFill>
                  <a:srgbClr val="D60C8C"/>
                </a:solidFill>
              </a:rPr>
            </a:br>
            <a:r>
              <a:rPr lang="nl-NL" altLang="en-US" sz="3200" dirty="0" smtClean="0">
                <a:solidFill>
                  <a:srgbClr val="D60C8C"/>
                </a:solidFill>
              </a:rPr>
              <a:t>Zorg sluit niet aan</a:t>
            </a:r>
            <a:endParaRPr lang="nl-NL" altLang="en-US" sz="3200" dirty="0">
              <a:solidFill>
                <a:srgbClr val="D60C8C"/>
              </a:solidFill>
            </a:endParaRPr>
          </a:p>
        </p:txBody>
      </p:sp>
      <p:sp>
        <p:nvSpPr>
          <p:cNvPr id="7171" name="Rectangle 3"/>
          <p:cNvSpPr>
            <a:spLocks noGrp="1" noChangeArrowheads="1"/>
          </p:cNvSpPr>
          <p:nvPr>
            <p:ph idx="1"/>
          </p:nvPr>
        </p:nvSpPr>
        <p:spPr>
          <a:xfrm>
            <a:off x="295176" y="1124745"/>
            <a:ext cx="8198048" cy="5112990"/>
          </a:xfrm>
        </p:spPr>
        <p:txBody>
          <a:bodyPr/>
          <a:lstStyle/>
          <a:p>
            <a:pPr marL="325437" lvl="1" indent="0">
              <a:buNone/>
              <a:defRPr/>
            </a:pPr>
            <a:endParaRPr lang="nl-NL" altLang="en-US" sz="2800" dirty="0">
              <a:solidFill>
                <a:srgbClr val="283A97"/>
              </a:solidFill>
            </a:endParaRPr>
          </a:p>
          <a:p>
            <a:pPr marL="782637" lvl="1" indent="-457200">
              <a:defRPr/>
            </a:pPr>
            <a:r>
              <a:rPr lang="nl-NL" altLang="en-US" sz="2800" b="0" dirty="0" smtClean="0">
                <a:solidFill>
                  <a:srgbClr val="283A97"/>
                </a:solidFill>
              </a:rPr>
              <a:t>Onvoldoende kennis etnische verschillen</a:t>
            </a:r>
          </a:p>
          <a:p>
            <a:pPr marL="782637" lvl="1" indent="-457200">
              <a:defRPr/>
            </a:pPr>
            <a:r>
              <a:rPr lang="nl-NL" altLang="en-US" sz="2800" b="0" dirty="0" smtClean="0">
                <a:solidFill>
                  <a:srgbClr val="283A97"/>
                </a:solidFill>
              </a:rPr>
              <a:t>Onvoldoende rekening met andere opvattingen </a:t>
            </a:r>
          </a:p>
          <a:p>
            <a:pPr marL="782637" lvl="1" indent="-457200">
              <a:defRPr/>
            </a:pPr>
            <a:r>
              <a:rPr lang="nl-NL" altLang="en-US" sz="2800" b="0" dirty="0" smtClean="0">
                <a:solidFill>
                  <a:srgbClr val="283A97"/>
                </a:solidFill>
              </a:rPr>
              <a:t>Verwacht teveel actieve rol patiënt</a:t>
            </a:r>
          </a:p>
          <a:p>
            <a:pPr marL="782637" lvl="1" indent="-457200">
              <a:defRPr/>
            </a:pPr>
            <a:r>
              <a:rPr lang="nl-NL" altLang="en-US" sz="2800" b="0" dirty="0" smtClean="0">
                <a:solidFill>
                  <a:srgbClr val="283A97"/>
                </a:solidFill>
              </a:rPr>
              <a:t>Communicatie te ingewikkeld / sluit niet aan bij taal / kennis / wensen en waarden</a:t>
            </a:r>
          </a:p>
          <a:p>
            <a:pPr marL="325437" lvl="1" indent="0" algn="ctr">
              <a:buNone/>
              <a:defRPr/>
            </a:pPr>
            <a:endParaRPr lang="nl-NL" altLang="en-US" sz="2800" dirty="0" smtClean="0">
              <a:solidFill>
                <a:srgbClr val="283A97"/>
              </a:solidFill>
            </a:endParaRPr>
          </a:p>
          <a:p>
            <a:pPr marL="325437" lvl="1" indent="0" algn="ctr">
              <a:buNone/>
              <a:defRPr/>
            </a:pPr>
            <a:r>
              <a:rPr lang="nl-NL" altLang="en-US" sz="2800" dirty="0" smtClean="0">
                <a:solidFill>
                  <a:srgbClr val="283A97"/>
                </a:solidFill>
              </a:rPr>
              <a:t>Gebrek aan culturele competenties</a:t>
            </a:r>
          </a:p>
          <a:p>
            <a:pPr marL="0" indent="0">
              <a:buNone/>
            </a:pPr>
            <a:r>
              <a:rPr lang="nl-NL" altLang="en-US" sz="1600" b="0" i="1" dirty="0" err="1" smtClean="0">
                <a:solidFill>
                  <a:schemeClr val="accent2">
                    <a:lumMod val="60000"/>
                    <a:lumOff val="40000"/>
                  </a:schemeClr>
                </a:solidFill>
              </a:rPr>
              <a:t>Seeleman</a:t>
            </a:r>
            <a:r>
              <a:rPr lang="nl-NL" altLang="en-US" sz="1600" b="0" i="1" dirty="0" smtClean="0">
                <a:solidFill>
                  <a:schemeClr val="accent2">
                    <a:lumMod val="60000"/>
                    <a:lumOff val="40000"/>
                  </a:schemeClr>
                </a:solidFill>
              </a:rPr>
              <a:t> C (2014) </a:t>
            </a:r>
            <a:r>
              <a:rPr lang="en-US" sz="1600" b="0" i="1" dirty="0">
                <a:solidFill>
                  <a:schemeClr val="accent2">
                    <a:lumMod val="60000"/>
                    <a:lumOff val="40000"/>
                  </a:schemeClr>
                </a:solidFill>
              </a:rPr>
              <a:t>Cultural competence and diversity </a:t>
            </a:r>
            <a:r>
              <a:rPr lang="en-US" sz="1600" b="0" i="1" dirty="0" smtClean="0">
                <a:solidFill>
                  <a:schemeClr val="accent2">
                    <a:lumMod val="60000"/>
                    <a:lumOff val="40000"/>
                  </a:schemeClr>
                </a:solidFill>
              </a:rPr>
              <a:t>responsiveness: how </a:t>
            </a:r>
            <a:r>
              <a:rPr lang="en-US" sz="1600" b="0" i="1" dirty="0">
                <a:solidFill>
                  <a:schemeClr val="accent2">
                    <a:lumMod val="60000"/>
                    <a:lumOff val="40000"/>
                  </a:schemeClr>
                </a:solidFill>
              </a:rPr>
              <a:t>to make a difference in healthcare</a:t>
            </a:r>
            <a:r>
              <a:rPr lang="en-US" sz="1600" b="0" i="1" dirty="0" smtClean="0">
                <a:solidFill>
                  <a:schemeClr val="accent2">
                    <a:lumMod val="60000"/>
                    <a:lumOff val="40000"/>
                  </a:schemeClr>
                </a:solidFill>
              </a:rPr>
              <a:t>? </a:t>
            </a:r>
            <a:r>
              <a:rPr lang="en-US" sz="1600" b="0" i="1" dirty="0" err="1" smtClean="0">
                <a:solidFill>
                  <a:schemeClr val="accent2">
                    <a:lumMod val="60000"/>
                    <a:lumOff val="40000"/>
                  </a:schemeClr>
                </a:solidFill>
              </a:rPr>
              <a:t>Diss.Amsterdam</a:t>
            </a:r>
            <a:endParaRPr lang="nl-NL" altLang="en-US" sz="1600" b="0" i="1" dirty="0">
              <a:solidFill>
                <a:schemeClr val="accent2">
                  <a:lumMod val="60000"/>
                  <a:lumOff val="40000"/>
                </a:schemeClr>
              </a:solidFill>
            </a:endParaRPr>
          </a:p>
          <a:p>
            <a:pPr marL="0" indent="0" defTabSz="914400">
              <a:buNone/>
              <a:defRPr/>
            </a:pPr>
            <a:endParaRPr lang="nl-NL" altLang="en-US" sz="2800" dirty="0">
              <a:solidFill>
                <a:srgbClr val="000066"/>
              </a:solidFill>
            </a:endParaRPr>
          </a:p>
        </p:txBody>
      </p:sp>
    </p:spTree>
    <p:extLst>
      <p:ext uri="{BB962C8B-B14F-4D97-AF65-F5344CB8AC3E}">
        <p14:creationId xmlns:p14="http://schemas.microsoft.com/office/powerpoint/2010/main" val="4231823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000" y="404664"/>
            <a:ext cx="8100000" cy="1133080"/>
          </a:xfrm>
        </p:spPr>
        <p:txBody>
          <a:bodyPr/>
          <a:lstStyle/>
          <a:p>
            <a:pPr marL="742950" indent="-742950" algn="ctr"/>
            <a:r>
              <a:rPr lang="nl-NL" sz="3200" dirty="0" smtClean="0">
                <a:solidFill>
                  <a:srgbClr val="D60C8C"/>
                </a:solidFill>
              </a:rPr>
              <a:t>Voorbeelden</a:t>
            </a:r>
            <a:endParaRPr lang="nl-NL" sz="3200" dirty="0">
              <a:solidFill>
                <a:srgbClr val="D60C8C"/>
              </a:solidFill>
            </a:endParaRPr>
          </a:p>
        </p:txBody>
      </p:sp>
      <p:sp>
        <p:nvSpPr>
          <p:cNvPr id="3" name="Tijdelijke aanduiding voor inhoud 2"/>
          <p:cNvSpPr>
            <a:spLocks noGrp="1"/>
          </p:cNvSpPr>
          <p:nvPr>
            <p:ph idx="1"/>
          </p:nvPr>
        </p:nvSpPr>
        <p:spPr>
          <a:xfrm>
            <a:off x="539552" y="1196752"/>
            <a:ext cx="8100000" cy="5103288"/>
          </a:xfrm>
        </p:spPr>
        <p:txBody>
          <a:bodyPr/>
          <a:lstStyle/>
          <a:p>
            <a:r>
              <a:rPr lang="nl-NL" b="0" dirty="0" smtClean="0">
                <a:solidFill>
                  <a:srgbClr val="283A97"/>
                </a:solidFill>
              </a:rPr>
              <a:t>Slechtere uitkomsten perinatale zorg</a:t>
            </a:r>
          </a:p>
          <a:p>
            <a:r>
              <a:rPr lang="nl-NL" b="0" dirty="0" smtClean="0">
                <a:solidFill>
                  <a:srgbClr val="283A97"/>
                </a:solidFill>
              </a:rPr>
              <a:t>Langere ligduur en heropnames </a:t>
            </a:r>
          </a:p>
          <a:p>
            <a:r>
              <a:rPr lang="nl-NL" b="0" dirty="0" smtClean="0">
                <a:solidFill>
                  <a:srgbClr val="283A97"/>
                </a:solidFill>
              </a:rPr>
              <a:t>Minder vrouwen met borstkanker verwezen voor genetische screening</a:t>
            </a:r>
          </a:p>
          <a:p>
            <a:r>
              <a:rPr lang="nl-NL" b="0" dirty="0" smtClean="0">
                <a:solidFill>
                  <a:srgbClr val="283A97"/>
                </a:solidFill>
              </a:rPr>
              <a:t>Slechtere uitkomsten diabeteszorg</a:t>
            </a:r>
          </a:p>
          <a:p>
            <a:endParaRPr lang="nl-NL" b="0" dirty="0">
              <a:solidFill>
                <a:schemeClr val="accent2">
                  <a:lumMod val="60000"/>
                  <a:lumOff val="40000"/>
                </a:schemeClr>
              </a:solidFill>
            </a:endParaRPr>
          </a:p>
          <a:p>
            <a:pPr marL="0" indent="0">
              <a:buNone/>
            </a:pPr>
            <a:r>
              <a:rPr lang="en-US" sz="1400" b="0" i="1" dirty="0" err="1" smtClean="0">
                <a:solidFill>
                  <a:schemeClr val="accent2">
                    <a:lumMod val="60000"/>
                    <a:lumOff val="40000"/>
                  </a:schemeClr>
                </a:solidFill>
              </a:rPr>
              <a:t>Choté</a:t>
            </a:r>
            <a:r>
              <a:rPr lang="en-US" sz="1400" b="0" i="1" dirty="0">
                <a:solidFill>
                  <a:schemeClr val="accent2">
                    <a:lumMod val="60000"/>
                    <a:lumOff val="40000"/>
                  </a:schemeClr>
                </a:solidFill>
              </a:rPr>
              <a:t>, A</a:t>
            </a:r>
            <a:r>
              <a:rPr lang="en-US" sz="1400" b="0" i="1" dirty="0" smtClean="0">
                <a:solidFill>
                  <a:schemeClr val="accent2">
                    <a:lumMod val="60000"/>
                    <a:lumOff val="40000"/>
                  </a:schemeClr>
                </a:solidFill>
              </a:rPr>
              <a:t>. (2011) </a:t>
            </a:r>
            <a:r>
              <a:rPr lang="en-US" sz="1400" b="0" i="1" dirty="0">
                <a:solidFill>
                  <a:schemeClr val="accent2">
                    <a:lumMod val="60000"/>
                    <a:lumOff val="40000"/>
                  </a:schemeClr>
                </a:solidFill>
              </a:rPr>
              <a:t>Ethnic differences in antenatal care use, quality of care and pregnancy outcomes. </a:t>
            </a:r>
            <a:r>
              <a:rPr lang="en-US" sz="1400" b="0" i="1" dirty="0" err="1" smtClean="0">
                <a:solidFill>
                  <a:schemeClr val="accent2">
                    <a:lumMod val="60000"/>
                    <a:lumOff val="40000"/>
                  </a:schemeClr>
                </a:solidFill>
              </a:rPr>
              <a:t>Diss</a:t>
            </a:r>
            <a:r>
              <a:rPr lang="en-US" sz="1400" b="0" i="1" dirty="0" smtClean="0">
                <a:solidFill>
                  <a:schemeClr val="accent2">
                    <a:lumMod val="60000"/>
                    <a:lumOff val="40000"/>
                  </a:schemeClr>
                </a:solidFill>
              </a:rPr>
              <a:t> Rotterdam.</a:t>
            </a:r>
          </a:p>
          <a:p>
            <a:pPr marL="0" indent="0">
              <a:buNone/>
            </a:pPr>
            <a:r>
              <a:rPr lang="en-US" sz="1400" b="0" i="1" dirty="0">
                <a:solidFill>
                  <a:schemeClr val="accent2">
                    <a:lumMod val="60000"/>
                    <a:lumOff val="40000"/>
                  </a:schemeClr>
                </a:solidFill>
              </a:rPr>
              <a:t>de </a:t>
            </a:r>
            <a:r>
              <a:rPr lang="en-US" sz="1400" b="0" i="1" dirty="0" err="1">
                <a:solidFill>
                  <a:schemeClr val="accent2">
                    <a:lumMod val="60000"/>
                    <a:lumOff val="40000"/>
                  </a:schemeClr>
                </a:solidFill>
              </a:rPr>
              <a:t>Bruijne</a:t>
            </a:r>
            <a:r>
              <a:rPr lang="en-US" sz="1400" b="0" i="1" dirty="0">
                <a:solidFill>
                  <a:schemeClr val="accent2">
                    <a:lumMod val="60000"/>
                    <a:lumOff val="40000"/>
                  </a:schemeClr>
                </a:solidFill>
              </a:rPr>
              <a:t>, </a:t>
            </a:r>
            <a:r>
              <a:rPr lang="en-US" sz="1400" b="0" i="1" dirty="0" smtClean="0">
                <a:solidFill>
                  <a:schemeClr val="accent2">
                    <a:lumMod val="60000"/>
                    <a:lumOff val="40000"/>
                  </a:schemeClr>
                </a:solidFill>
              </a:rPr>
              <a:t>M et </a:t>
            </a:r>
            <a:r>
              <a:rPr lang="en-US" sz="1400" b="0" i="1" dirty="0">
                <a:solidFill>
                  <a:schemeClr val="accent2">
                    <a:lumMod val="60000"/>
                    <a:lumOff val="40000"/>
                  </a:schemeClr>
                </a:solidFill>
              </a:rPr>
              <a:t>al</a:t>
            </a:r>
            <a:r>
              <a:rPr lang="en-US" sz="1400" b="0" i="1" dirty="0" smtClean="0">
                <a:solidFill>
                  <a:schemeClr val="accent2">
                    <a:lumMod val="60000"/>
                    <a:lumOff val="40000"/>
                  </a:schemeClr>
                </a:solidFill>
              </a:rPr>
              <a:t>.(2013)Ethnic </a:t>
            </a:r>
            <a:r>
              <a:rPr lang="en-US" sz="1400" b="0" i="1" dirty="0">
                <a:solidFill>
                  <a:schemeClr val="accent2">
                    <a:lumMod val="60000"/>
                    <a:lumOff val="40000"/>
                  </a:schemeClr>
                </a:solidFill>
              </a:rPr>
              <a:t>variations in unplanned readmissions and excess length of hospital stay: a nationwide record-linked cohort study." The European Journal of Public </a:t>
            </a:r>
            <a:r>
              <a:rPr lang="en-US" sz="1400" b="0" i="1" dirty="0" smtClean="0">
                <a:solidFill>
                  <a:schemeClr val="accent2">
                    <a:lumMod val="60000"/>
                    <a:lumOff val="40000"/>
                  </a:schemeClr>
                </a:solidFill>
              </a:rPr>
              <a:t>Health</a:t>
            </a:r>
            <a:endParaRPr lang="en-US" sz="1400" b="0" i="1" dirty="0">
              <a:solidFill>
                <a:schemeClr val="accent2">
                  <a:lumMod val="60000"/>
                  <a:lumOff val="40000"/>
                </a:schemeClr>
              </a:solidFill>
            </a:endParaRPr>
          </a:p>
          <a:p>
            <a:pPr marL="0" indent="0">
              <a:buNone/>
            </a:pPr>
            <a:r>
              <a:rPr lang="nl-NL" sz="1400" b="0" i="1" dirty="0">
                <a:solidFill>
                  <a:schemeClr val="accent2">
                    <a:lumMod val="60000"/>
                    <a:lumOff val="40000"/>
                  </a:schemeClr>
                </a:solidFill>
              </a:rPr>
              <a:t>Baars, J. E</a:t>
            </a:r>
            <a:r>
              <a:rPr lang="nl-NL" sz="1400" b="0" i="1" dirty="0" smtClean="0">
                <a:solidFill>
                  <a:schemeClr val="accent2">
                    <a:lumMod val="60000"/>
                    <a:lumOff val="40000"/>
                  </a:schemeClr>
                </a:solidFill>
              </a:rPr>
              <a:t>. et al.(2016) </a:t>
            </a:r>
            <a:r>
              <a:rPr lang="nl-NL" sz="1400" b="0" i="1" dirty="0">
                <a:solidFill>
                  <a:schemeClr val="accent2">
                    <a:lumMod val="60000"/>
                    <a:lumOff val="40000"/>
                  </a:schemeClr>
                </a:solidFill>
              </a:rPr>
              <a:t>Migrant </a:t>
            </a:r>
            <a:r>
              <a:rPr lang="nl-NL" sz="1400" b="0" i="1" dirty="0" err="1">
                <a:solidFill>
                  <a:schemeClr val="accent2">
                    <a:lumMod val="60000"/>
                    <a:lumOff val="40000"/>
                  </a:schemeClr>
                </a:solidFill>
              </a:rPr>
              <a:t>breast</a:t>
            </a:r>
            <a:r>
              <a:rPr lang="nl-NL" sz="1400" b="0" i="1" dirty="0">
                <a:solidFill>
                  <a:schemeClr val="accent2">
                    <a:lumMod val="60000"/>
                    <a:lumOff val="40000"/>
                  </a:schemeClr>
                </a:solidFill>
              </a:rPr>
              <a:t> </a:t>
            </a:r>
            <a:r>
              <a:rPr lang="nl-NL" sz="1400" b="0" i="1" dirty="0" err="1">
                <a:solidFill>
                  <a:schemeClr val="accent2">
                    <a:lumMod val="60000"/>
                    <a:lumOff val="40000"/>
                  </a:schemeClr>
                </a:solidFill>
              </a:rPr>
              <a:t>cancer</a:t>
            </a:r>
            <a:r>
              <a:rPr lang="nl-NL" sz="1400" b="0" i="1" dirty="0">
                <a:solidFill>
                  <a:schemeClr val="accent2">
                    <a:lumMod val="60000"/>
                    <a:lumOff val="40000"/>
                  </a:schemeClr>
                </a:solidFill>
              </a:rPr>
              <a:t> </a:t>
            </a:r>
            <a:r>
              <a:rPr lang="nl-NL" sz="1400" b="0" i="1" dirty="0" err="1">
                <a:solidFill>
                  <a:schemeClr val="accent2">
                    <a:lumMod val="60000"/>
                    <a:lumOff val="40000"/>
                  </a:schemeClr>
                </a:solidFill>
              </a:rPr>
              <a:t>patients</a:t>
            </a:r>
            <a:r>
              <a:rPr lang="nl-NL" sz="1400" b="0" i="1" dirty="0">
                <a:solidFill>
                  <a:schemeClr val="accent2">
                    <a:lumMod val="60000"/>
                    <a:lumOff val="40000"/>
                  </a:schemeClr>
                </a:solidFill>
              </a:rPr>
              <a:t> </a:t>
            </a:r>
            <a:r>
              <a:rPr lang="nl-NL" sz="1400" b="0" i="1" dirty="0" err="1">
                <a:solidFill>
                  <a:schemeClr val="accent2">
                    <a:lumMod val="60000"/>
                    <a:lumOff val="40000"/>
                  </a:schemeClr>
                </a:solidFill>
              </a:rPr>
              <a:t>and</a:t>
            </a:r>
            <a:r>
              <a:rPr lang="nl-NL" sz="1400" b="0" i="1" dirty="0">
                <a:solidFill>
                  <a:schemeClr val="accent2">
                    <a:lumMod val="60000"/>
                    <a:lumOff val="40000"/>
                  </a:schemeClr>
                </a:solidFill>
              </a:rPr>
              <a:t> </a:t>
            </a:r>
            <a:r>
              <a:rPr lang="nl-NL" sz="1400" b="0" i="1" dirty="0" err="1">
                <a:solidFill>
                  <a:schemeClr val="accent2">
                    <a:lumMod val="60000"/>
                    <a:lumOff val="40000"/>
                  </a:schemeClr>
                </a:solidFill>
              </a:rPr>
              <a:t>their</a:t>
            </a:r>
            <a:r>
              <a:rPr lang="nl-NL" sz="1400" b="0" i="1" dirty="0">
                <a:solidFill>
                  <a:schemeClr val="accent2">
                    <a:lumMod val="60000"/>
                    <a:lumOff val="40000"/>
                  </a:schemeClr>
                </a:solidFill>
              </a:rPr>
              <a:t> </a:t>
            </a:r>
            <a:r>
              <a:rPr lang="nl-NL" sz="1400" b="0" i="1" dirty="0" err="1">
                <a:solidFill>
                  <a:schemeClr val="accent2">
                    <a:lumMod val="60000"/>
                    <a:lumOff val="40000"/>
                  </a:schemeClr>
                </a:solidFill>
              </a:rPr>
              <a:t>participation</a:t>
            </a:r>
            <a:r>
              <a:rPr lang="nl-NL" sz="1400" b="0" i="1" dirty="0">
                <a:solidFill>
                  <a:schemeClr val="accent2">
                    <a:lumMod val="60000"/>
                    <a:lumOff val="40000"/>
                  </a:schemeClr>
                </a:solidFill>
              </a:rPr>
              <a:t> in </a:t>
            </a:r>
            <a:r>
              <a:rPr lang="nl-NL" sz="1400" b="0" i="1" dirty="0" err="1">
                <a:solidFill>
                  <a:schemeClr val="accent2">
                    <a:lumMod val="60000"/>
                    <a:lumOff val="40000"/>
                  </a:schemeClr>
                </a:solidFill>
              </a:rPr>
              <a:t>genetic</a:t>
            </a:r>
            <a:r>
              <a:rPr lang="nl-NL" sz="1400" b="0" i="1" dirty="0">
                <a:solidFill>
                  <a:schemeClr val="accent2">
                    <a:lumMod val="60000"/>
                    <a:lumOff val="40000"/>
                  </a:schemeClr>
                </a:solidFill>
              </a:rPr>
              <a:t> counseling: </a:t>
            </a:r>
            <a:r>
              <a:rPr lang="nl-NL" sz="1400" b="0" i="1" dirty="0" err="1">
                <a:solidFill>
                  <a:schemeClr val="accent2">
                    <a:lumMod val="60000"/>
                    <a:lumOff val="40000"/>
                  </a:schemeClr>
                </a:solidFill>
              </a:rPr>
              <a:t>results</a:t>
            </a:r>
            <a:r>
              <a:rPr lang="nl-NL" sz="1400" b="0" i="1" dirty="0">
                <a:solidFill>
                  <a:schemeClr val="accent2">
                    <a:lumMod val="60000"/>
                    <a:lumOff val="40000"/>
                  </a:schemeClr>
                </a:solidFill>
              </a:rPr>
              <a:t> </a:t>
            </a:r>
            <a:r>
              <a:rPr lang="nl-NL" sz="1400" b="0" i="1" dirty="0" err="1">
                <a:solidFill>
                  <a:schemeClr val="accent2">
                    <a:lumMod val="60000"/>
                    <a:lumOff val="40000"/>
                  </a:schemeClr>
                </a:solidFill>
              </a:rPr>
              <a:t>from</a:t>
            </a:r>
            <a:r>
              <a:rPr lang="nl-NL" sz="1400" b="0" i="1" dirty="0">
                <a:solidFill>
                  <a:schemeClr val="accent2">
                    <a:lumMod val="60000"/>
                    <a:lumOff val="40000"/>
                  </a:schemeClr>
                </a:solidFill>
              </a:rPr>
              <a:t> a </a:t>
            </a:r>
            <a:r>
              <a:rPr lang="nl-NL" sz="1400" b="0" i="1" dirty="0" err="1">
                <a:solidFill>
                  <a:schemeClr val="accent2">
                    <a:lumMod val="60000"/>
                    <a:lumOff val="40000"/>
                  </a:schemeClr>
                </a:solidFill>
              </a:rPr>
              <a:t>registry-based</a:t>
            </a:r>
            <a:r>
              <a:rPr lang="nl-NL" sz="1400" b="0" i="1" dirty="0">
                <a:solidFill>
                  <a:schemeClr val="accent2">
                    <a:lumMod val="60000"/>
                    <a:lumOff val="40000"/>
                  </a:schemeClr>
                </a:solidFill>
              </a:rPr>
              <a:t> </a:t>
            </a:r>
            <a:r>
              <a:rPr lang="nl-NL" sz="1400" b="0" i="1" dirty="0" err="1">
                <a:solidFill>
                  <a:schemeClr val="accent2">
                    <a:lumMod val="60000"/>
                    <a:lumOff val="40000"/>
                  </a:schemeClr>
                </a:solidFill>
              </a:rPr>
              <a:t>study</a:t>
            </a:r>
            <a:r>
              <a:rPr lang="nl-NL" sz="1400" b="0" i="1" dirty="0">
                <a:solidFill>
                  <a:schemeClr val="accent2">
                    <a:lumMod val="60000"/>
                    <a:lumOff val="40000"/>
                  </a:schemeClr>
                </a:solidFill>
              </a:rPr>
              <a:t>. </a:t>
            </a:r>
            <a:r>
              <a:rPr lang="nl-NL" sz="1400" b="0" i="1" dirty="0" err="1">
                <a:solidFill>
                  <a:schemeClr val="accent2">
                    <a:lumMod val="60000"/>
                    <a:lumOff val="40000"/>
                  </a:schemeClr>
                </a:solidFill>
              </a:rPr>
              <a:t>Fam</a:t>
            </a:r>
            <a:r>
              <a:rPr lang="nl-NL" sz="1400" b="0" i="1" dirty="0">
                <a:solidFill>
                  <a:schemeClr val="accent2">
                    <a:lumMod val="60000"/>
                    <a:lumOff val="40000"/>
                  </a:schemeClr>
                </a:solidFill>
              </a:rPr>
              <a:t> Cancer 15(2):163-71 </a:t>
            </a:r>
            <a:endParaRPr lang="nl-NL" sz="1400" b="0" i="1" dirty="0" smtClean="0">
              <a:solidFill>
                <a:schemeClr val="accent2">
                  <a:lumMod val="60000"/>
                  <a:lumOff val="40000"/>
                </a:schemeClr>
              </a:solidFill>
            </a:endParaRPr>
          </a:p>
          <a:p>
            <a:pPr marL="0" indent="0">
              <a:buNone/>
            </a:pPr>
            <a:r>
              <a:rPr lang="nl-NL" sz="1400" b="0" i="1" dirty="0" smtClean="0">
                <a:solidFill>
                  <a:schemeClr val="accent2">
                    <a:lumMod val="60000"/>
                    <a:lumOff val="40000"/>
                  </a:schemeClr>
                </a:solidFill>
              </a:rPr>
              <a:t>Lanting</a:t>
            </a:r>
            <a:r>
              <a:rPr lang="nl-NL" sz="1400" b="0" i="1" dirty="0">
                <a:solidFill>
                  <a:schemeClr val="accent2">
                    <a:lumMod val="60000"/>
                    <a:lumOff val="40000"/>
                  </a:schemeClr>
                </a:solidFill>
              </a:rPr>
              <a:t>, L</a:t>
            </a:r>
            <a:r>
              <a:rPr lang="nl-NL" sz="1400" b="0" i="1" dirty="0" smtClean="0">
                <a:solidFill>
                  <a:schemeClr val="accent2">
                    <a:lumMod val="60000"/>
                    <a:lumOff val="40000"/>
                  </a:schemeClr>
                </a:solidFill>
              </a:rPr>
              <a:t>. et al. </a:t>
            </a:r>
            <a:r>
              <a:rPr lang="nl-NL" sz="1400" b="0" i="1" dirty="0">
                <a:solidFill>
                  <a:schemeClr val="accent2">
                    <a:lumMod val="60000"/>
                    <a:lumOff val="40000"/>
                  </a:schemeClr>
                </a:solidFill>
              </a:rPr>
              <a:t>(2008). </a:t>
            </a:r>
            <a:r>
              <a:rPr lang="nl-NL" sz="1400" b="0" i="1" dirty="0" err="1">
                <a:solidFill>
                  <a:schemeClr val="accent2">
                    <a:lumMod val="60000"/>
                    <a:lumOff val="40000"/>
                  </a:schemeClr>
                </a:solidFill>
              </a:rPr>
              <a:t>Ethnic</a:t>
            </a:r>
            <a:r>
              <a:rPr lang="nl-NL" sz="1400" b="0" i="1" dirty="0">
                <a:solidFill>
                  <a:schemeClr val="accent2">
                    <a:lumMod val="60000"/>
                    <a:lumOff val="40000"/>
                  </a:schemeClr>
                </a:solidFill>
              </a:rPr>
              <a:t> </a:t>
            </a:r>
            <a:r>
              <a:rPr lang="nl-NL" sz="1400" b="0" i="1" dirty="0" err="1" smtClean="0">
                <a:solidFill>
                  <a:schemeClr val="accent2">
                    <a:lumMod val="60000"/>
                    <a:lumOff val="40000"/>
                  </a:schemeClr>
                </a:solidFill>
              </a:rPr>
              <a:t>differences</a:t>
            </a:r>
            <a:r>
              <a:rPr lang="nl-NL" sz="1400" b="0" i="1" dirty="0" smtClean="0">
                <a:solidFill>
                  <a:schemeClr val="accent2">
                    <a:lumMod val="60000"/>
                    <a:lumOff val="40000"/>
                  </a:schemeClr>
                </a:solidFill>
              </a:rPr>
              <a:t> </a:t>
            </a:r>
            <a:r>
              <a:rPr lang="en-US" sz="1400" b="0" i="1" dirty="0" smtClean="0">
                <a:solidFill>
                  <a:schemeClr val="accent2">
                    <a:lumMod val="60000"/>
                    <a:lumOff val="40000"/>
                  </a:schemeClr>
                </a:solidFill>
              </a:rPr>
              <a:t>in </a:t>
            </a:r>
            <a:r>
              <a:rPr lang="en-US" sz="1400" b="0" i="1" dirty="0">
                <a:solidFill>
                  <a:schemeClr val="accent2">
                    <a:lumMod val="60000"/>
                    <a:lumOff val="40000"/>
                  </a:schemeClr>
                </a:solidFill>
              </a:rPr>
              <a:t>outcomes of diabetes care and the role of self-management behavior. </a:t>
            </a:r>
            <a:r>
              <a:rPr lang="en-US" sz="1400" b="0" i="1" dirty="0" err="1">
                <a:solidFill>
                  <a:schemeClr val="accent2">
                    <a:lumMod val="60000"/>
                    <a:lumOff val="40000"/>
                  </a:schemeClr>
                </a:solidFill>
              </a:rPr>
              <a:t>Patient.Educ.Couns</a:t>
            </a:r>
            <a:r>
              <a:rPr lang="en-US" sz="1400" b="0" i="1" dirty="0">
                <a:solidFill>
                  <a:schemeClr val="accent2">
                    <a:lumMod val="60000"/>
                    <a:lumOff val="40000"/>
                  </a:schemeClr>
                </a:solidFill>
              </a:rPr>
              <a:t> </a:t>
            </a:r>
            <a:r>
              <a:rPr lang="en-US" sz="1400" b="0" i="1" dirty="0" smtClean="0">
                <a:solidFill>
                  <a:schemeClr val="accent2">
                    <a:lumMod val="60000"/>
                    <a:lumOff val="40000"/>
                  </a:schemeClr>
                </a:solidFill>
              </a:rPr>
              <a:t>200</a:t>
            </a:r>
            <a:r>
              <a:rPr lang="en-US" sz="1400" b="0" i="1" dirty="0">
                <a:solidFill>
                  <a:schemeClr val="accent2">
                    <a:lumMod val="60000"/>
                    <a:lumOff val="40000"/>
                  </a:schemeClr>
                </a:solidFill>
              </a:rPr>
              <a:t>8</a:t>
            </a:r>
            <a:endParaRPr lang="nl-NL" sz="2400" b="0" dirty="0">
              <a:solidFill>
                <a:schemeClr val="accent2">
                  <a:lumMod val="60000"/>
                  <a:lumOff val="40000"/>
                </a:schemeClr>
              </a:solidFill>
            </a:endParaRPr>
          </a:p>
        </p:txBody>
      </p:sp>
    </p:spTree>
    <p:extLst>
      <p:ext uri="{BB962C8B-B14F-4D97-AF65-F5344CB8AC3E}">
        <p14:creationId xmlns:p14="http://schemas.microsoft.com/office/powerpoint/2010/main" val="1376952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000" y="620688"/>
            <a:ext cx="8100000" cy="917056"/>
          </a:xfrm>
        </p:spPr>
        <p:txBody>
          <a:bodyPr/>
          <a:lstStyle/>
          <a:p>
            <a:pPr marL="742950" indent="-742950" algn="ctr"/>
            <a:r>
              <a:rPr lang="nl-NL" sz="3200" dirty="0" smtClean="0">
                <a:solidFill>
                  <a:srgbClr val="D60C8C"/>
                </a:solidFill>
              </a:rPr>
              <a:t>Voorbeeld gebrekkige voorlichting</a:t>
            </a:r>
            <a:endParaRPr lang="nl-NL" sz="3200" dirty="0">
              <a:solidFill>
                <a:srgbClr val="D60C8C"/>
              </a:solidFill>
            </a:endParaRPr>
          </a:p>
        </p:txBody>
      </p:sp>
      <p:sp>
        <p:nvSpPr>
          <p:cNvPr id="3" name="Tijdelijke aanduiding voor inhoud 2"/>
          <p:cNvSpPr>
            <a:spLocks noGrp="1"/>
          </p:cNvSpPr>
          <p:nvPr>
            <p:ph idx="1"/>
          </p:nvPr>
        </p:nvSpPr>
        <p:spPr>
          <a:xfrm>
            <a:off x="539552" y="1196752"/>
            <a:ext cx="8100000" cy="5103288"/>
          </a:xfrm>
        </p:spPr>
        <p:txBody>
          <a:bodyPr/>
          <a:lstStyle/>
          <a:p>
            <a:pPr>
              <a:buNone/>
            </a:pPr>
            <a:r>
              <a:rPr lang="nl-NL" sz="2800" dirty="0" smtClean="0">
                <a:solidFill>
                  <a:srgbClr val="283A97"/>
                </a:solidFill>
              </a:rPr>
              <a:t>“</a:t>
            </a:r>
            <a:r>
              <a:rPr lang="nl-NL" sz="2400" b="0" i="1" dirty="0" smtClean="0">
                <a:solidFill>
                  <a:srgbClr val="283A97"/>
                </a:solidFill>
              </a:rPr>
              <a:t>We</a:t>
            </a:r>
            <a:r>
              <a:rPr lang="nl-NL" sz="2400" b="0" dirty="0" smtClean="0">
                <a:solidFill>
                  <a:srgbClr val="283A97"/>
                </a:solidFill>
              </a:rPr>
              <a:t> </a:t>
            </a:r>
            <a:r>
              <a:rPr lang="nl-NL" sz="2400" b="0" i="1" dirty="0" smtClean="0">
                <a:solidFill>
                  <a:srgbClr val="283A97"/>
                </a:solidFill>
              </a:rPr>
              <a:t>hebben het foliumzuur alleen voor de eerste zwangerschap gebruikt. We vonden het niet nodig: we probeerden een paar dagen met, en een paar dagen zonder, ze voelde geen verschil.</a:t>
            </a:r>
            <a:r>
              <a:rPr lang="nl-NL" sz="2400" b="0" dirty="0" smtClean="0">
                <a:solidFill>
                  <a:srgbClr val="283A97"/>
                </a:solidFill>
              </a:rPr>
              <a:t>”</a:t>
            </a:r>
          </a:p>
          <a:p>
            <a:endParaRPr lang="nl-NL" sz="2400" b="0" dirty="0" smtClean="0">
              <a:solidFill>
                <a:srgbClr val="283A97"/>
              </a:solidFill>
            </a:endParaRPr>
          </a:p>
          <a:p>
            <a:endParaRPr lang="nl-NL" sz="2400" b="0" dirty="0">
              <a:solidFill>
                <a:srgbClr val="283A97"/>
              </a:solidFill>
            </a:endParaRPr>
          </a:p>
          <a:p>
            <a:endParaRPr lang="nl-NL" sz="2400" b="0" dirty="0" smtClean="0">
              <a:solidFill>
                <a:srgbClr val="283A97"/>
              </a:solidFill>
            </a:endParaRPr>
          </a:p>
          <a:p>
            <a:pPr>
              <a:buNone/>
            </a:pPr>
            <a:r>
              <a:rPr lang="nl-NL" sz="2400" b="0" i="1" dirty="0" smtClean="0">
                <a:solidFill>
                  <a:srgbClr val="283A97"/>
                </a:solidFill>
              </a:rPr>
              <a:t>“Voor ons eerste kind wisten we niet van kraamzorg, niemand vertelde ons daarover. Een week voor de bevalling vroeg de verzekering.: heeft u kraamzorg? Ik zei: kraamzorg, wat is dat? Zei zeiden: je bent laat meneer, u moet haasten.</a:t>
            </a:r>
            <a:r>
              <a:rPr lang="nl-NL" sz="2400" b="0" dirty="0" smtClean="0">
                <a:solidFill>
                  <a:srgbClr val="283A97"/>
                </a:solidFill>
              </a:rPr>
              <a:t>”</a:t>
            </a:r>
          </a:p>
          <a:p>
            <a:pPr>
              <a:buNone/>
            </a:pPr>
            <a:r>
              <a:rPr lang="nl-NL" sz="1600" b="0" i="1" dirty="0" err="1" smtClean="0">
                <a:solidFill>
                  <a:schemeClr val="accent2">
                    <a:lumMod val="60000"/>
                    <a:lumOff val="40000"/>
                  </a:schemeClr>
                </a:solidFill>
              </a:rPr>
              <a:t>Volmeijer</a:t>
            </a:r>
            <a:r>
              <a:rPr lang="nl-NL" sz="1600" b="0" i="1" dirty="0" smtClean="0">
                <a:solidFill>
                  <a:schemeClr val="accent2">
                    <a:lumMod val="60000"/>
                    <a:lumOff val="40000"/>
                  </a:schemeClr>
                </a:solidFill>
              </a:rPr>
              <a:t> E. (2012) Kwaliteit van zorg niet-westerse migranten UMC Nijmegen.</a:t>
            </a:r>
            <a:endParaRPr lang="nl-NL" sz="1600" b="0" i="1" dirty="0">
              <a:solidFill>
                <a:schemeClr val="accent2">
                  <a:lumMod val="60000"/>
                  <a:lumOff val="40000"/>
                </a:schemeClr>
              </a:solidFill>
            </a:endParaRPr>
          </a:p>
        </p:txBody>
      </p:sp>
      <p:pic>
        <p:nvPicPr>
          <p:cNvPr id="4" name="Picture 2" descr="F:\NHG nieuw\Migranten\Congres\Film-foto-quotes\diversiteit in praktijk.jpg"/>
          <p:cNvPicPr>
            <a:picLocks noChangeAspect="1" noChangeArrowheads="1"/>
          </p:cNvPicPr>
          <p:nvPr/>
        </p:nvPicPr>
        <p:blipFill>
          <a:blip r:embed="rId2" cstate="print"/>
          <a:srcRect/>
          <a:stretch>
            <a:fillRect/>
          </a:stretch>
        </p:blipFill>
        <p:spPr bwMode="auto">
          <a:xfrm>
            <a:off x="3347061" y="2924944"/>
            <a:ext cx="1242491" cy="1152128"/>
          </a:xfrm>
          <a:prstGeom prst="rect">
            <a:avLst/>
          </a:prstGeom>
          <a:noFill/>
          <a:ln w="9525">
            <a:noFill/>
            <a:miter lim="800000"/>
            <a:headEnd/>
            <a:tailEnd/>
          </a:ln>
        </p:spPr>
      </p:pic>
    </p:spTree>
    <p:extLst>
      <p:ext uri="{BB962C8B-B14F-4D97-AF65-F5344CB8AC3E}">
        <p14:creationId xmlns:p14="http://schemas.microsoft.com/office/powerpoint/2010/main" val="4024427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522288" y="548681"/>
            <a:ext cx="8099425" cy="648072"/>
          </a:xfrm>
        </p:spPr>
        <p:txBody>
          <a:bodyPr/>
          <a:lstStyle/>
          <a:p>
            <a:pPr algn="l"/>
            <a:r>
              <a:rPr lang="nl-NL" altLang="nl-NL" sz="3200" dirty="0" smtClean="0">
                <a:solidFill>
                  <a:srgbClr val="D60C8C"/>
                </a:solidFill>
              </a:rPr>
              <a:t>Waar gaat dit over?</a:t>
            </a:r>
            <a:endParaRPr lang="nl-NL" altLang="nl-NL" sz="3200" dirty="0">
              <a:solidFill>
                <a:srgbClr val="D60C8C"/>
              </a:solidFill>
            </a:endParaRPr>
          </a:p>
        </p:txBody>
      </p:sp>
      <p:pic>
        <p:nvPicPr>
          <p:cNvPr id="2" name="Tijdelijke aanduiding voor inhoud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5696" y="1307534"/>
            <a:ext cx="4536504" cy="5059944"/>
          </a:xfrm>
        </p:spPr>
      </p:pic>
    </p:spTree>
    <p:extLst>
      <p:ext uri="{BB962C8B-B14F-4D97-AF65-F5344CB8AC3E}">
        <p14:creationId xmlns:p14="http://schemas.microsoft.com/office/powerpoint/2010/main" val="1677644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GB" altLang="nl-NL" sz="3200" dirty="0" err="1" smtClean="0">
                <a:solidFill>
                  <a:srgbClr val="D60C8C"/>
                </a:solidFill>
                <a:cs typeface="Times New Roman" panose="02020603050405020304" pitchFamily="18" charset="0"/>
              </a:rPr>
              <a:t>Voorbeeld</a:t>
            </a:r>
            <a:r>
              <a:rPr lang="en-GB" altLang="nl-NL" sz="3200" dirty="0" smtClean="0">
                <a:solidFill>
                  <a:srgbClr val="D60C8C"/>
                </a:solidFill>
                <a:cs typeface="Times New Roman" panose="02020603050405020304" pitchFamily="18" charset="0"/>
              </a:rPr>
              <a:t> </a:t>
            </a:r>
            <a:r>
              <a:rPr lang="en-GB" altLang="nl-NL" sz="3200" dirty="0" err="1" smtClean="0">
                <a:solidFill>
                  <a:srgbClr val="D60C8C"/>
                </a:solidFill>
                <a:cs typeface="Times New Roman" panose="02020603050405020304" pitchFamily="18" charset="0"/>
              </a:rPr>
              <a:t>voorlichting</a:t>
            </a:r>
            <a:r>
              <a:rPr lang="en-GB" altLang="nl-NL" sz="3200" dirty="0" smtClean="0">
                <a:solidFill>
                  <a:srgbClr val="D60C8C"/>
                </a:solidFill>
                <a:cs typeface="Times New Roman" panose="02020603050405020304" pitchFamily="18" charset="0"/>
              </a:rPr>
              <a:t> </a:t>
            </a:r>
            <a:r>
              <a:rPr lang="en-GB" altLang="nl-NL" sz="3200" dirty="0" err="1" smtClean="0">
                <a:solidFill>
                  <a:srgbClr val="D60C8C"/>
                </a:solidFill>
                <a:cs typeface="Times New Roman" panose="02020603050405020304" pitchFamily="18" charset="0"/>
              </a:rPr>
              <a:t>sluit</a:t>
            </a:r>
            <a:r>
              <a:rPr lang="en-GB" altLang="nl-NL" sz="3200" dirty="0" smtClean="0">
                <a:solidFill>
                  <a:srgbClr val="D60C8C"/>
                </a:solidFill>
                <a:cs typeface="Times New Roman" panose="02020603050405020304" pitchFamily="18" charset="0"/>
              </a:rPr>
              <a:t> </a:t>
            </a:r>
            <a:r>
              <a:rPr lang="en-GB" altLang="nl-NL" sz="3200" dirty="0" err="1" smtClean="0">
                <a:solidFill>
                  <a:srgbClr val="D60C8C"/>
                </a:solidFill>
                <a:cs typeface="Times New Roman" panose="02020603050405020304" pitchFamily="18" charset="0"/>
              </a:rPr>
              <a:t>niet</a:t>
            </a:r>
            <a:r>
              <a:rPr lang="en-GB" altLang="nl-NL" sz="3200" dirty="0" smtClean="0">
                <a:solidFill>
                  <a:srgbClr val="D60C8C"/>
                </a:solidFill>
                <a:cs typeface="Times New Roman" panose="02020603050405020304" pitchFamily="18" charset="0"/>
              </a:rPr>
              <a:t> </a:t>
            </a:r>
            <a:r>
              <a:rPr lang="en-GB" altLang="nl-NL" sz="3200" dirty="0" err="1" smtClean="0">
                <a:solidFill>
                  <a:srgbClr val="D60C8C"/>
                </a:solidFill>
                <a:cs typeface="Times New Roman" panose="02020603050405020304" pitchFamily="18" charset="0"/>
              </a:rPr>
              <a:t>aan</a:t>
            </a:r>
            <a:r>
              <a:rPr lang="en-GB" altLang="nl-NL" sz="3200" dirty="0" smtClean="0">
                <a:solidFill>
                  <a:srgbClr val="D60C8C"/>
                </a:solidFill>
                <a:cs typeface="Times New Roman" panose="02020603050405020304" pitchFamily="18" charset="0"/>
              </a:rPr>
              <a:t> </a:t>
            </a:r>
          </a:p>
        </p:txBody>
      </p:sp>
      <p:sp>
        <p:nvSpPr>
          <p:cNvPr id="27651" name="Rectangle 3"/>
          <p:cNvSpPr>
            <a:spLocks noGrp="1" noChangeArrowheads="1"/>
          </p:cNvSpPr>
          <p:nvPr>
            <p:ph type="body" idx="1"/>
          </p:nvPr>
        </p:nvSpPr>
        <p:spPr/>
        <p:txBody>
          <a:bodyPr/>
          <a:lstStyle/>
          <a:p>
            <a:pPr>
              <a:lnSpc>
                <a:spcPct val="90000"/>
              </a:lnSpc>
              <a:buFontTx/>
              <a:buNone/>
            </a:pPr>
            <a:endParaRPr lang="nl-NL" altLang="nl-NL" dirty="0" smtClean="0">
              <a:solidFill>
                <a:srgbClr val="000066"/>
              </a:solidFill>
            </a:endParaRPr>
          </a:p>
          <a:p>
            <a:pPr>
              <a:lnSpc>
                <a:spcPct val="90000"/>
              </a:lnSpc>
              <a:buFontTx/>
              <a:buNone/>
            </a:pPr>
            <a:endParaRPr lang="nl-NL" altLang="nl-NL" dirty="0" smtClean="0">
              <a:solidFill>
                <a:srgbClr val="000066"/>
              </a:solidFill>
            </a:endParaRPr>
          </a:p>
          <a:p>
            <a:pPr>
              <a:lnSpc>
                <a:spcPct val="90000"/>
              </a:lnSpc>
              <a:buFontTx/>
              <a:buNone/>
            </a:pPr>
            <a:endParaRPr lang="nl-NL" altLang="nl-NL" dirty="0" smtClean="0">
              <a:solidFill>
                <a:srgbClr val="000066"/>
              </a:solidFill>
            </a:endParaRPr>
          </a:p>
          <a:p>
            <a:pPr>
              <a:lnSpc>
                <a:spcPct val="90000"/>
              </a:lnSpc>
              <a:buFontTx/>
              <a:buNone/>
            </a:pPr>
            <a:endParaRPr lang="nl-NL" altLang="nl-NL" dirty="0" smtClean="0">
              <a:solidFill>
                <a:srgbClr val="000066"/>
              </a:solidFill>
            </a:endParaRPr>
          </a:p>
          <a:p>
            <a:pPr>
              <a:lnSpc>
                <a:spcPct val="90000"/>
              </a:lnSpc>
              <a:buFontTx/>
              <a:buNone/>
            </a:pPr>
            <a:endParaRPr lang="en-GB" altLang="nl-NL" dirty="0" smtClean="0">
              <a:solidFill>
                <a:srgbClr val="000066"/>
              </a:solidFill>
              <a:latin typeface="Univers 55" charset="0"/>
            </a:endParaRPr>
          </a:p>
          <a:p>
            <a:pPr>
              <a:lnSpc>
                <a:spcPct val="90000"/>
              </a:lnSpc>
              <a:buFontTx/>
              <a:buNone/>
            </a:pPr>
            <a:r>
              <a:rPr lang="en-GB" altLang="nl-NL" dirty="0" smtClean="0">
                <a:solidFill>
                  <a:srgbClr val="000066"/>
                </a:solidFill>
                <a:latin typeface="Univers 55" charset="0"/>
              </a:rPr>
              <a:t> </a:t>
            </a:r>
          </a:p>
        </p:txBody>
      </p:sp>
      <p:pic>
        <p:nvPicPr>
          <p:cNvPr id="27654" name="Picture 5" descr="laatnaarjeborstenkijken2007(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180" y="1628800"/>
            <a:ext cx="3898645" cy="270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dc1\users$\MariaM\Documenten\My Pictures\turkse vrouw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628800"/>
            <a:ext cx="4151029" cy="269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2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685800" y="609600"/>
            <a:ext cx="7772400" cy="659160"/>
          </a:xfrm>
        </p:spPr>
        <p:txBody>
          <a:bodyPr/>
          <a:lstStyle/>
          <a:p>
            <a:pPr algn="l"/>
            <a:r>
              <a:rPr lang="nl-NL" altLang="nl-NL" sz="3200" dirty="0" smtClean="0">
                <a:solidFill>
                  <a:srgbClr val="D60C8C"/>
                </a:solidFill>
              </a:rPr>
              <a:t>Communicatie met migranten</a:t>
            </a:r>
            <a:endParaRPr lang="nl-NL" altLang="nl-NL" sz="3200" dirty="0">
              <a:solidFill>
                <a:srgbClr val="D60C8C"/>
              </a:solidFill>
            </a:endParaRPr>
          </a:p>
        </p:txBody>
      </p:sp>
      <p:sp>
        <p:nvSpPr>
          <p:cNvPr id="20483" name="Tijdelijke aanduiding voor inhoud 2"/>
          <p:cNvSpPr>
            <a:spLocks noGrp="1"/>
          </p:cNvSpPr>
          <p:nvPr>
            <p:ph idx="1"/>
          </p:nvPr>
        </p:nvSpPr>
        <p:spPr>
          <a:xfrm>
            <a:off x="755650" y="1340768"/>
            <a:ext cx="7560766" cy="4968551"/>
          </a:xfrm>
        </p:spPr>
        <p:txBody>
          <a:bodyPr/>
          <a:lstStyle/>
          <a:p>
            <a:r>
              <a:rPr lang="nl-NL" altLang="nl-NL" b="0" dirty="0">
                <a:solidFill>
                  <a:srgbClr val="283A97"/>
                </a:solidFill>
              </a:rPr>
              <a:t>Consulten met migranten duren </a:t>
            </a:r>
            <a:r>
              <a:rPr lang="nl-NL" altLang="nl-NL" b="0" dirty="0" smtClean="0">
                <a:solidFill>
                  <a:srgbClr val="283A97"/>
                </a:solidFill>
              </a:rPr>
              <a:t>korter</a:t>
            </a:r>
          </a:p>
          <a:p>
            <a:pPr lvl="1">
              <a:buFont typeface="Courier New" panose="02070309020205020404" pitchFamily="49" charset="0"/>
              <a:buChar char="o"/>
            </a:pPr>
            <a:r>
              <a:rPr lang="nl-NL" altLang="nl-NL" b="0" dirty="0" smtClean="0">
                <a:solidFill>
                  <a:srgbClr val="283A97"/>
                </a:solidFill>
              </a:rPr>
              <a:t>minder </a:t>
            </a:r>
            <a:r>
              <a:rPr lang="nl-NL" altLang="nl-NL" b="0" dirty="0">
                <a:solidFill>
                  <a:srgbClr val="283A97"/>
                </a:solidFill>
              </a:rPr>
              <a:t>tijd </a:t>
            </a:r>
            <a:r>
              <a:rPr lang="nl-NL" altLang="nl-NL" b="0" dirty="0" smtClean="0">
                <a:solidFill>
                  <a:srgbClr val="283A97"/>
                </a:solidFill>
              </a:rPr>
              <a:t>voor </a:t>
            </a:r>
            <a:r>
              <a:rPr lang="nl-NL" altLang="nl-NL" b="0" dirty="0">
                <a:solidFill>
                  <a:srgbClr val="283A97"/>
                </a:solidFill>
              </a:rPr>
              <a:t>psychosociale </a:t>
            </a:r>
            <a:r>
              <a:rPr lang="nl-NL" altLang="nl-NL" b="0" dirty="0" smtClean="0">
                <a:solidFill>
                  <a:srgbClr val="283A97"/>
                </a:solidFill>
              </a:rPr>
              <a:t>aspecten</a:t>
            </a:r>
          </a:p>
          <a:p>
            <a:pPr lvl="1">
              <a:buFont typeface="Courier New" panose="02070309020205020404" pitchFamily="49" charset="0"/>
              <a:buChar char="o"/>
            </a:pPr>
            <a:r>
              <a:rPr lang="nl-NL" altLang="nl-NL" b="0" dirty="0" smtClean="0">
                <a:solidFill>
                  <a:srgbClr val="283A97"/>
                </a:solidFill>
              </a:rPr>
              <a:t>meer aanvullende onderzoek</a:t>
            </a:r>
          </a:p>
          <a:p>
            <a:pPr lvl="1">
              <a:buFont typeface="Courier New" panose="02070309020205020404" pitchFamily="49" charset="0"/>
              <a:buChar char="o"/>
            </a:pPr>
            <a:r>
              <a:rPr lang="nl-NL" altLang="nl-NL" b="0" dirty="0" smtClean="0">
                <a:solidFill>
                  <a:srgbClr val="283A97"/>
                </a:solidFill>
              </a:rPr>
              <a:t>minder overleg en gezamenlijke besluitvorming</a:t>
            </a:r>
            <a:endParaRPr lang="nl-NL" altLang="nl-NL" b="0" dirty="0">
              <a:solidFill>
                <a:srgbClr val="283A97"/>
              </a:solidFill>
            </a:endParaRPr>
          </a:p>
          <a:p>
            <a:r>
              <a:rPr lang="nl-NL" altLang="nl-NL" b="0" dirty="0" smtClean="0">
                <a:solidFill>
                  <a:srgbClr val="283A97"/>
                </a:solidFill>
              </a:rPr>
              <a:t>Dokters </a:t>
            </a:r>
            <a:r>
              <a:rPr lang="nl-NL" altLang="nl-NL" b="0" dirty="0">
                <a:solidFill>
                  <a:srgbClr val="283A97"/>
                </a:solidFill>
              </a:rPr>
              <a:t>in deze consulten:</a:t>
            </a:r>
          </a:p>
          <a:p>
            <a:pPr lvl="1">
              <a:buFont typeface="Courier New" panose="02070309020205020404" pitchFamily="49" charset="0"/>
              <a:buChar char="o"/>
            </a:pPr>
            <a:r>
              <a:rPr lang="nl-NL" altLang="nl-NL" b="0" dirty="0">
                <a:solidFill>
                  <a:srgbClr val="283A97"/>
                </a:solidFill>
              </a:rPr>
              <a:t>tonen minder </a:t>
            </a:r>
            <a:r>
              <a:rPr lang="nl-NL" altLang="nl-NL" b="0" dirty="0" smtClean="0">
                <a:solidFill>
                  <a:srgbClr val="283A97"/>
                </a:solidFill>
              </a:rPr>
              <a:t>affectie en zijn dominanter</a:t>
            </a:r>
            <a:endParaRPr lang="nl-NL" altLang="nl-NL" b="0" dirty="0">
              <a:solidFill>
                <a:srgbClr val="283A97"/>
              </a:solidFill>
            </a:endParaRPr>
          </a:p>
          <a:p>
            <a:pPr lvl="1">
              <a:buFont typeface="Courier New" panose="02070309020205020404" pitchFamily="49" charset="0"/>
              <a:buChar char="o"/>
            </a:pPr>
            <a:r>
              <a:rPr lang="nl-NL" altLang="nl-NL" b="0" dirty="0" smtClean="0">
                <a:solidFill>
                  <a:srgbClr val="283A97"/>
                </a:solidFill>
              </a:rPr>
              <a:t>hebben </a:t>
            </a:r>
            <a:r>
              <a:rPr lang="nl-NL" altLang="nl-NL" b="0" dirty="0">
                <a:solidFill>
                  <a:srgbClr val="283A97"/>
                </a:solidFill>
              </a:rPr>
              <a:t>moeite om “</a:t>
            </a:r>
            <a:r>
              <a:rPr lang="nl-NL" altLang="nl-NL" b="0" dirty="0" smtClean="0">
                <a:solidFill>
                  <a:srgbClr val="283A97"/>
                </a:solidFill>
              </a:rPr>
              <a:t>cues</a:t>
            </a:r>
            <a:r>
              <a:rPr lang="nl-NL" altLang="nl-NL" b="0" dirty="0">
                <a:solidFill>
                  <a:srgbClr val="283A97"/>
                </a:solidFill>
              </a:rPr>
              <a:t>” op te </a:t>
            </a:r>
            <a:r>
              <a:rPr lang="nl-NL" altLang="nl-NL" b="0" dirty="0" smtClean="0">
                <a:solidFill>
                  <a:srgbClr val="283A97"/>
                </a:solidFill>
              </a:rPr>
              <a:t>pikken</a:t>
            </a:r>
          </a:p>
          <a:p>
            <a:r>
              <a:rPr lang="nl-NL" altLang="nl-NL" b="0" dirty="0" smtClean="0">
                <a:solidFill>
                  <a:srgbClr val="283A97"/>
                </a:solidFill>
              </a:rPr>
              <a:t>Ook bij 2e generatie</a:t>
            </a:r>
          </a:p>
          <a:p>
            <a:r>
              <a:rPr lang="nl-NL" altLang="nl-NL" b="0" dirty="0" smtClean="0">
                <a:solidFill>
                  <a:srgbClr val="283A97"/>
                </a:solidFill>
              </a:rPr>
              <a:t>Migranten minder tevreden zorg</a:t>
            </a:r>
            <a:endParaRPr lang="nl-NL" altLang="nl-NL" b="0" dirty="0">
              <a:solidFill>
                <a:srgbClr val="283A97"/>
              </a:solidFill>
            </a:endParaRPr>
          </a:p>
          <a:p>
            <a:pPr marL="0" lvl="0" indent="0">
              <a:buNone/>
            </a:pPr>
            <a:endParaRPr lang="nl-NL" sz="1600" b="0" i="1" dirty="0" smtClean="0">
              <a:solidFill>
                <a:schemeClr val="accent2">
                  <a:lumMod val="60000"/>
                  <a:lumOff val="40000"/>
                </a:schemeClr>
              </a:solidFill>
            </a:endParaRPr>
          </a:p>
          <a:p>
            <a:pPr marL="0" indent="0">
              <a:buNone/>
            </a:pPr>
            <a:r>
              <a:rPr lang="nl-NL" sz="1600" b="0" i="1" dirty="0" err="1" smtClean="0">
                <a:solidFill>
                  <a:schemeClr val="accent2">
                    <a:lumMod val="60000"/>
                    <a:lumOff val="40000"/>
                  </a:schemeClr>
                </a:solidFill>
              </a:rPr>
              <a:t>Meeuwesen</a:t>
            </a:r>
            <a:r>
              <a:rPr lang="nl-NL" sz="1600" b="0" i="1" dirty="0" smtClean="0">
                <a:solidFill>
                  <a:schemeClr val="accent2">
                    <a:lumMod val="60000"/>
                    <a:lumOff val="40000"/>
                  </a:schemeClr>
                </a:solidFill>
              </a:rPr>
              <a:t> et al 2006; </a:t>
            </a:r>
            <a:r>
              <a:rPr lang="en-US" sz="1600" b="0" i="1" dirty="0" err="1" smtClean="0">
                <a:solidFill>
                  <a:schemeClr val="accent2">
                    <a:lumMod val="60000"/>
                    <a:lumOff val="40000"/>
                  </a:schemeClr>
                </a:solidFill>
              </a:rPr>
              <a:t>Lanting</a:t>
            </a:r>
            <a:r>
              <a:rPr lang="en-US" sz="1600" b="0" i="1" dirty="0" smtClean="0">
                <a:solidFill>
                  <a:schemeClr val="accent2">
                    <a:lumMod val="60000"/>
                    <a:lumOff val="40000"/>
                  </a:schemeClr>
                </a:solidFill>
              </a:rPr>
              <a:t> </a:t>
            </a:r>
            <a:r>
              <a:rPr lang="en-US" sz="1600" b="0" i="1" dirty="0" err="1" smtClean="0">
                <a:solidFill>
                  <a:schemeClr val="accent2">
                    <a:lumMod val="60000"/>
                    <a:lumOff val="40000"/>
                  </a:schemeClr>
                </a:solidFill>
              </a:rPr>
              <a:t>diss</a:t>
            </a:r>
            <a:r>
              <a:rPr lang="en-US" sz="1600" b="0" i="1" dirty="0" smtClean="0">
                <a:solidFill>
                  <a:schemeClr val="accent2">
                    <a:lumMod val="60000"/>
                    <a:lumOff val="40000"/>
                  </a:schemeClr>
                </a:solidFill>
              </a:rPr>
              <a:t> 2006; </a:t>
            </a:r>
            <a:r>
              <a:rPr lang="en-GB" sz="1600" b="0" i="1" dirty="0" smtClean="0">
                <a:solidFill>
                  <a:schemeClr val="accent2">
                    <a:lumMod val="60000"/>
                    <a:lumOff val="40000"/>
                  </a:schemeClr>
                </a:solidFill>
              </a:rPr>
              <a:t>De </a:t>
            </a:r>
            <a:r>
              <a:rPr lang="en-GB" sz="1600" b="0" i="1" dirty="0" err="1" smtClean="0">
                <a:solidFill>
                  <a:schemeClr val="accent2">
                    <a:lumMod val="60000"/>
                    <a:lumOff val="40000"/>
                  </a:schemeClr>
                </a:solidFill>
              </a:rPr>
              <a:t>Maesschalck</a:t>
            </a:r>
            <a:r>
              <a:rPr lang="en-GB" sz="1600" b="0" i="1" dirty="0" smtClean="0">
                <a:solidFill>
                  <a:schemeClr val="accent2">
                    <a:lumMod val="60000"/>
                    <a:lumOff val="40000"/>
                  </a:schemeClr>
                </a:solidFill>
              </a:rPr>
              <a:t> </a:t>
            </a:r>
            <a:r>
              <a:rPr lang="en-GB" sz="1600" b="0" i="1" dirty="0" err="1" smtClean="0">
                <a:solidFill>
                  <a:schemeClr val="accent2">
                    <a:lumMod val="60000"/>
                    <a:lumOff val="40000"/>
                  </a:schemeClr>
                </a:solidFill>
              </a:rPr>
              <a:t>diss</a:t>
            </a:r>
            <a:r>
              <a:rPr lang="en-GB" sz="1600" b="0" i="1" dirty="0" smtClean="0">
                <a:solidFill>
                  <a:schemeClr val="accent2">
                    <a:lumMod val="60000"/>
                    <a:lumOff val="40000"/>
                  </a:schemeClr>
                </a:solidFill>
              </a:rPr>
              <a:t> 2012; </a:t>
            </a:r>
            <a:r>
              <a:rPr lang="en-US" sz="1600" b="0" i="1" dirty="0" err="1" smtClean="0">
                <a:solidFill>
                  <a:schemeClr val="accent2">
                    <a:lumMod val="60000"/>
                    <a:lumOff val="40000"/>
                  </a:schemeClr>
                </a:solidFill>
              </a:rPr>
              <a:t>Schinkel</a:t>
            </a:r>
            <a:r>
              <a:rPr lang="en-US" sz="1600" b="0" i="1" dirty="0" smtClean="0">
                <a:solidFill>
                  <a:schemeClr val="accent2">
                    <a:lumMod val="60000"/>
                    <a:lumOff val="40000"/>
                  </a:schemeClr>
                </a:solidFill>
              </a:rPr>
              <a:t> </a:t>
            </a:r>
            <a:r>
              <a:rPr lang="en-US" sz="1600" b="0" i="1" dirty="0" err="1" smtClean="0">
                <a:solidFill>
                  <a:schemeClr val="accent2">
                    <a:lumMod val="60000"/>
                    <a:lumOff val="40000"/>
                  </a:schemeClr>
                </a:solidFill>
              </a:rPr>
              <a:t>diss</a:t>
            </a:r>
            <a:r>
              <a:rPr lang="en-US" sz="1600" b="0" i="1" dirty="0" smtClean="0">
                <a:solidFill>
                  <a:schemeClr val="accent2">
                    <a:lumMod val="60000"/>
                    <a:lumOff val="40000"/>
                  </a:schemeClr>
                </a:solidFill>
              </a:rPr>
              <a:t> 2015; </a:t>
            </a:r>
            <a:endParaRPr lang="nl-NL" altLang="nl-NL" sz="1600" b="0" i="1" dirty="0">
              <a:solidFill>
                <a:schemeClr val="accent2">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3417048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100000" cy="1080120"/>
          </a:xfrm>
        </p:spPr>
        <p:txBody>
          <a:bodyPr/>
          <a:lstStyle/>
          <a:p>
            <a:pPr algn="ctr"/>
            <a:r>
              <a:rPr lang="nl-NL" altLang="nl-NL" sz="3200" dirty="0">
                <a:solidFill>
                  <a:srgbClr val="D60C8C"/>
                </a:solidFill>
                <a:latin typeface="Arial" panose="020B0604020202020204" pitchFamily="34" charset="0"/>
                <a:cs typeface="Arial" panose="020B0604020202020204" pitchFamily="34" charset="0"/>
              </a:rPr>
              <a:t>Altijd moeten verschillen </a:t>
            </a:r>
            <a:r>
              <a:rPr lang="nl-NL" altLang="nl-NL" sz="3200" dirty="0" smtClean="0">
                <a:solidFill>
                  <a:srgbClr val="D60C8C"/>
                </a:solidFill>
                <a:latin typeface="Arial" panose="020B0604020202020204" pitchFamily="34" charset="0"/>
                <a:cs typeface="Arial" panose="020B0604020202020204" pitchFamily="34" charset="0"/>
              </a:rPr>
              <a:t>overbrugd</a:t>
            </a:r>
            <a:br>
              <a:rPr lang="nl-NL" altLang="nl-NL" sz="3200" dirty="0" smtClean="0">
                <a:solidFill>
                  <a:srgbClr val="D60C8C"/>
                </a:solidFill>
                <a:latin typeface="Arial" panose="020B0604020202020204" pitchFamily="34" charset="0"/>
                <a:cs typeface="Arial" panose="020B0604020202020204" pitchFamily="34" charset="0"/>
              </a:rPr>
            </a:br>
            <a:r>
              <a:rPr lang="nl-NL" altLang="nl-NL" sz="3200" dirty="0" smtClean="0">
                <a:solidFill>
                  <a:srgbClr val="283A97"/>
                </a:solidFill>
                <a:latin typeface="Arial" panose="020B0604020202020204" pitchFamily="34" charset="0"/>
                <a:cs typeface="Arial" panose="020B0604020202020204" pitchFamily="34" charset="0"/>
              </a:rPr>
              <a:t>Hoe </a:t>
            </a:r>
            <a:r>
              <a:rPr lang="nl-NL" altLang="nl-NL" sz="3200" dirty="0">
                <a:solidFill>
                  <a:srgbClr val="283A97"/>
                </a:solidFill>
                <a:latin typeface="Arial" panose="020B0604020202020204" pitchFamily="34" charset="0"/>
                <a:cs typeface="Arial" panose="020B0604020202020204" pitchFamily="34" charset="0"/>
              </a:rPr>
              <a:t>groter de afstand, hoe lastiger dat is</a:t>
            </a:r>
            <a:br>
              <a:rPr lang="nl-NL" altLang="nl-NL" sz="3200" dirty="0">
                <a:solidFill>
                  <a:srgbClr val="283A97"/>
                </a:solidFill>
                <a:latin typeface="Arial" panose="020B0604020202020204" pitchFamily="34" charset="0"/>
                <a:cs typeface="Arial" panose="020B0604020202020204" pitchFamily="34" charset="0"/>
              </a:rPr>
            </a:br>
            <a:endParaRPr lang="nl-NL" sz="3200" dirty="0">
              <a:solidFill>
                <a:srgbClr val="283A97"/>
              </a:solidFill>
            </a:endParaRPr>
          </a:p>
        </p:txBody>
      </p:sp>
      <p:sp>
        <p:nvSpPr>
          <p:cNvPr id="3" name="Tijdelijke aanduiding voor inhoud 2"/>
          <p:cNvSpPr>
            <a:spLocks noGrp="1"/>
          </p:cNvSpPr>
          <p:nvPr>
            <p:ph idx="1"/>
          </p:nvPr>
        </p:nvSpPr>
        <p:spPr>
          <a:xfrm>
            <a:off x="251520" y="1412776"/>
            <a:ext cx="8784976" cy="5040560"/>
          </a:xfrm>
        </p:spPr>
        <p:txBody>
          <a:bodyPr/>
          <a:lstStyle/>
          <a:p>
            <a:pPr marL="0" indent="0">
              <a:buNone/>
            </a:pPr>
            <a:endParaRPr lang="nl-NL" altLang="nl-NL" dirty="0">
              <a:latin typeface="Arial" panose="020B0604020202020204" pitchFamily="34" charset="0"/>
              <a:cs typeface="Arial" panose="020B0604020202020204" pitchFamily="34" charset="0"/>
            </a:endParaRPr>
          </a:p>
          <a:p>
            <a:endParaRPr lang="nl-NL" altLang="nl-NL" sz="2800" dirty="0" smtClean="0">
              <a:solidFill>
                <a:srgbClr val="000066"/>
              </a:solidFill>
              <a:latin typeface="Arial" panose="020B0604020202020204" pitchFamily="34" charset="0"/>
              <a:cs typeface="Arial" panose="020B0604020202020204" pitchFamily="34" charset="0"/>
            </a:endParaRPr>
          </a:p>
          <a:p>
            <a:endParaRPr lang="nl-NL" altLang="nl-NL" sz="2800" dirty="0">
              <a:solidFill>
                <a:srgbClr val="000066"/>
              </a:solidFill>
              <a:latin typeface="Arial" panose="020B0604020202020204" pitchFamily="34" charset="0"/>
              <a:cs typeface="Arial" panose="020B0604020202020204" pitchFamily="34" charset="0"/>
            </a:endParaRPr>
          </a:p>
          <a:p>
            <a:endParaRPr lang="nl-NL" altLang="nl-NL" sz="2800" dirty="0" smtClean="0">
              <a:solidFill>
                <a:srgbClr val="000066"/>
              </a:solidFill>
              <a:latin typeface="Arial" panose="020B0604020202020204" pitchFamily="34" charset="0"/>
              <a:cs typeface="Arial" panose="020B0604020202020204" pitchFamily="34" charset="0"/>
            </a:endParaRPr>
          </a:p>
          <a:p>
            <a:pPr marL="0" indent="0" algn="ctr">
              <a:buNone/>
            </a:pPr>
            <a:endParaRPr lang="nl-NL" altLang="nl-NL" dirty="0">
              <a:solidFill>
                <a:srgbClr val="000066"/>
              </a:solidFill>
              <a:latin typeface="Arial" panose="020B0604020202020204" pitchFamily="34" charset="0"/>
              <a:cs typeface="Arial" panose="020B0604020202020204" pitchFamily="34" charset="0"/>
            </a:endParaRPr>
          </a:p>
          <a:p>
            <a:pPr marL="0" indent="0" algn="ctr">
              <a:buNone/>
            </a:pPr>
            <a:r>
              <a:rPr lang="nl-NL" altLang="nl-NL" b="0" dirty="0">
                <a:solidFill>
                  <a:srgbClr val="000066"/>
                </a:solidFill>
                <a:latin typeface="Arial" panose="020B0604020202020204" pitchFamily="34" charset="0"/>
                <a:cs typeface="Arial" panose="020B0604020202020204" pitchFamily="34" charset="0"/>
              </a:rPr>
              <a:t>“Zorgen is immers, </a:t>
            </a:r>
            <a:r>
              <a:rPr lang="nl-NL" altLang="nl-NL" b="0" dirty="0" smtClean="0">
                <a:solidFill>
                  <a:srgbClr val="000066"/>
                </a:solidFill>
                <a:latin typeface="Arial" panose="020B0604020202020204" pitchFamily="34" charset="0"/>
                <a:cs typeface="Arial" panose="020B0604020202020204" pitchFamily="34" charset="0"/>
              </a:rPr>
              <a:t>zowel </a:t>
            </a:r>
            <a:r>
              <a:rPr lang="nl-NL" altLang="nl-NL" b="0" dirty="0">
                <a:solidFill>
                  <a:srgbClr val="000066"/>
                </a:solidFill>
                <a:latin typeface="Arial" panose="020B0604020202020204" pitchFamily="34" charset="0"/>
                <a:cs typeface="Arial" panose="020B0604020202020204" pitchFamily="34" charset="0"/>
              </a:rPr>
              <a:t>in het geven als </a:t>
            </a:r>
            <a:r>
              <a:rPr lang="nl-NL" altLang="nl-NL" b="0" dirty="0" smtClean="0">
                <a:solidFill>
                  <a:srgbClr val="000066"/>
                </a:solidFill>
                <a:latin typeface="Arial" panose="020B0604020202020204" pitchFamily="34" charset="0"/>
                <a:cs typeface="Arial" panose="020B0604020202020204" pitchFamily="34" charset="0"/>
              </a:rPr>
              <a:t>het </a:t>
            </a:r>
            <a:r>
              <a:rPr lang="nl-NL" altLang="nl-NL" b="0" dirty="0">
                <a:solidFill>
                  <a:srgbClr val="000066"/>
                </a:solidFill>
                <a:latin typeface="Arial" panose="020B0604020202020204" pitchFamily="34" charset="0"/>
                <a:cs typeface="Arial" panose="020B0604020202020204" pitchFamily="34" charset="0"/>
              </a:rPr>
              <a:t>krijgen, een activiteit </a:t>
            </a:r>
            <a:r>
              <a:rPr lang="nl-NL" altLang="nl-NL" b="0" dirty="0" smtClean="0">
                <a:solidFill>
                  <a:srgbClr val="000066"/>
                </a:solidFill>
                <a:latin typeface="Arial" panose="020B0604020202020204" pitchFamily="34" charset="0"/>
                <a:cs typeface="Arial" panose="020B0604020202020204" pitchFamily="34" charset="0"/>
              </a:rPr>
              <a:t>waarbij</a:t>
            </a:r>
          </a:p>
          <a:p>
            <a:pPr marL="0" indent="0" algn="ctr">
              <a:buNone/>
            </a:pPr>
            <a:r>
              <a:rPr lang="nl-NL" altLang="nl-NL" b="0" dirty="0" smtClean="0">
                <a:solidFill>
                  <a:srgbClr val="000066"/>
                </a:solidFill>
                <a:latin typeface="Arial" panose="020B0604020202020204" pitchFamily="34" charset="0"/>
                <a:cs typeface="Arial" panose="020B0604020202020204" pitchFamily="34" charset="0"/>
              </a:rPr>
              <a:t>iemand </a:t>
            </a:r>
            <a:r>
              <a:rPr lang="nl-NL" altLang="nl-NL" b="0" dirty="0">
                <a:solidFill>
                  <a:srgbClr val="000066"/>
                </a:solidFill>
                <a:latin typeface="Arial" panose="020B0604020202020204" pitchFamily="34" charset="0"/>
                <a:cs typeface="Arial" panose="020B0604020202020204" pitchFamily="34" charset="0"/>
              </a:rPr>
              <a:t>deelneemt aan het bestaan van de ander.”</a:t>
            </a:r>
            <a:endParaRPr lang="nl-NL" b="0" dirty="0">
              <a:latin typeface="Arial" panose="020B0604020202020204" pitchFamily="34" charset="0"/>
              <a:cs typeface="Arial" panose="020B0604020202020204" pitchFamily="34" charset="0"/>
            </a:endParaRPr>
          </a:p>
          <a:p>
            <a:pPr marL="0" indent="0" algn="ctr">
              <a:buNone/>
            </a:pPr>
            <a:endParaRPr lang="nl-NL" sz="2800" dirty="0">
              <a:latin typeface="Arial" panose="020B0604020202020204" pitchFamily="34" charset="0"/>
              <a:cs typeface="Arial" panose="020B0604020202020204" pitchFamily="34" charset="0"/>
            </a:endParaRPr>
          </a:p>
        </p:txBody>
      </p:sp>
      <p:sp>
        <p:nvSpPr>
          <p:cNvPr id="4" name="Rechthoek 3"/>
          <p:cNvSpPr/>
          <p:nvPr/>
        </p:nvSpPr>
        <p:spPr>
          <a:xfrm>
            <a:off x="952600" y="5789781"/>
            <a:ext cx="7776864" cy="584775"/>
          </a:xfrm>
          <a:prstGeom prst="rect">
            <a:avLst/>
          </a:prstGeom>
        </p:spPr>
        <p:txBody>
          <a:bodyPr wrap="square">
            <a:spAutoFit/>
          </a:bodyPr>
          <a:lstStyle/>
          <a:p>
            <a:pPr algn="l"/>
            <a:r>
              <a:rPr lang="nl-NL" altLang="nl-NL" sz="1600" b="0" i="1" dirty="0" err="1">
                <a:solidFill>
                  <a:schemeClr val="accent2">
                    <a:lumMod val="60000"/>
                    <a:lumOff val="40000"/>
                  </a:schemeClr>
                </a:solidFill>
                <a:latin typeface="Arial Narrow" panose="020B0606020202030204" pitchFamily="34" charset="0"/>
              </a:rPr>
              <a:t>Betancourt</a:t>
            </a:r>
            <a:r>
              <a:rPr lang="nl-NL" altLang="nl-NL" sz="1600" b="0" i="1" dirty="0">
                <a:solidFill>
                  <a:schemeClr val="accent2">
                    <a:lumMod val="60000"/>
                    <a:lumOff val="40000"/>
                  </a:schemeClr>
                </a:solidFill>
                <a:latin typeface="Arial Narrow" panose="020B0606020202030204" pitchFamily="34" charset="0"/>
              </a:rPr>
              <a:t> JR et alt The </a:t>
            </a:r>
            <a:r>
              <a:rPr lang="nl-NL" altLang="nl-NL" sz="1600" b="0" i="1" dirty="0" err="1">
                <a:solidFill>
                  <a:schemeClr val="accent2">
                    <a:lumMod val="60000"/>
                    <a:lumOff val="40000"/>
                  </a:schemeClr>
                </a:solidFill>
                <a:latin typeface="Arial Narrow" panose="020B0606020202030204" pitchFamily="34" charset="0"/>
              </a:rPr>
              <a:t>Challenges</a:t>
            </a:r>
            <a:r>
              <a:rPr lang="nl-NL" altLang="nl-NL" sz="1600" b="0" i="1" dirty="0">
                <a:solidFill>
                  <a:schemeClr val="accent2">
                    <a:lumMod val="60000"/>
                    <a:lumOff val="40000"/>
                  </a:schemeClr>
                </a:solidFill>
                <a:latin typeface="Arial Narrow" panose="020B0606020202030204" pitchFamily="34" charset="0"/>
              </a:rPr>
              <a:t> of Cross-</a:t>
            </a:r>
            <a:r>
              <a:rPr lang="nl-NL" altLang="nl-NL" sz="1600" b="0" i="1" dirty="0" err="1">
                <a:solidFill>
                  <a:schemeClr val="accent2">
                    <a:lumMod val="60000"/>
                    <a:lumOff val="40000"/>
                  </a:schemeClr>
                </a:solidFill>
                <a:latin typeface="Arial Narrow" panose="020B0606020202030204" pitchFamily="34" charset="0"/>
              </a:rPr>
              <a:t>Cultural</a:t>
            </a:r>
            <a:r>
              <a:rPr lang="nl-NL" altLang="nl-NL" sz="1600" b="0" i="1" dirty="0">
                <a:solidFill>
                  <a:schemeClr val="accent2">
                    <a:lumMod val="60000"/>
                    <a:lumOff val="40000"/>
                  </a:schemeClr>
                </a:solidFill>
                <a:latin typeface="Arial Narrow" panose="020B0606020202030204" pitchFamily="34" charset="0"/>
              </a:rPr>
              <a:t> Healthcare –</a:t>
            </a:r>
            <a:r>
              <a:rPr lang="nl-NL" altLang="nl-NL" sz="1600" b="0" i="1" dirty="0" err="1">
                <a:solidFill>
                  <a:schemeClr val="accent2">
                    <a:lumMod val="60000"/>
                    <a:lumOff val="40000"/>
                  </a:schemeClr>
                </a:solidFill>
                <a:latin typeface="Arial Narrow" panose="020B0606020202030204" pitchFamily="34" charset="0"/>
              </a:rPr>
              <a:t>Diversity</a:t>
            </a:r>
            <a:r>
              <a:rPr lang="nl-NL" altLang="nl-NL" sz="1600" b="0" i="1" dirty="0">
                <a:solidFill>
                  <a:schemeClr val="accent2">
                    <a:lumMod val="60000"/>
                    <a:lumOff val="40000"/>
                  </a:schemeClr>
                </a:solidFill>
                <a:latin typeface="Arial Narrow" panose="020B0606020202030204" pitchFamily="34" charset="0"/>
              </a:rPr>
              <a:t>, </a:t>
            </a:r>
            <a:r>
              <a:rPr lang="nl-NL" altLang="nl-NL" sz="1600" b="0" i="1" dirty="0" err="1">
                <a:solidFill>
                  <a:schemeClr val="accent2">
                    <a:lumMod val="60000"/>
                    <a:lumOff val="40000"/>
                  </a:schemeClr>
                </a:solidFill>
                <a:latin typeface="Arial Narrow" panose="020B0606020202030204" pitchFamily="34" charset="0"/>
              </a:rPr>
              <a:t>Ethics</a:t>
            </a:r>
            <a:r>
              <a:rPr lang="nl-NL" altLang="nl-NL" sz="1600" b="0" i="1" dirty="0">
                <a:solidFill>
                  <a:schemeClr val="accent2">
                    <a:lumMod val="60000"/>
                    <a:lumOff val="40000"/>
                  </a:schemeClr>
                </a:solidFill>
                <a:latin typeface="Arial Narrow" panose="020B0606020202030204" pitchFamily="34" charset="0"/>
              </a:rPr>
              <a:t>, </a:t>
            </a:r>
            <a:r>
              <a:rPr lang="nl-NL" altLang="nl-NL" sz="1600" b="0" i="1" dirty="0" err="1">
                <a:solidFill>
                  <a:schemeClr val="accent2">
                    <a:lumMod val="60000"/>
                    <a:lumOff val="40000"/>
                  </a:schemeClr>
                </a:solidFill>
                <a:latin typeface="Arial Narrow" panose="020B0606020202030204" pitchFamily="34" charset="0"/>
              </a:rPr>
              <a:t>and</a:t>
            </a:r>
            <a:r>
              <a:rPr lang="nl-NL" altLang="nl-NL" sz="1600" b="0" i="1" dirty="0">
                <a:solidFill>
                  <a:schemeClr val="accent2">
                    <a:lumMod val="60000"/>
                    <a:lumOff val="40000"/>
                  </a:schemeClr>
                </a:solidFill>
                <a:latin typeface="Arial Narrow" panose="020B0606020202030204" pitchFamily="34" charset="0"/>
              </a:rPr>
              <a:t> </a:t>
            </a:r>
            <a:r>
              <a:rPr lang="nl-NL" altLang="nl-NL" sz="1600" b="0" i="1" dirty="0" err="1">
                <a:solidFill>
                  <a:schemeClr val="accent2">
                    <a:lumMod val="60000"/>
                    <a:lumOff val="40000"/>
                  </a:schemeClr>
                </a:solidFill>
                <a:latin typeface="Arial Narrow" panose="020B0606020202030204" pitchFamily="34" charset="0"/>
              </a:rPr>
              <a:t>the</a:t>
            </a:r>
            <a:r>
              <a:rPr lang="nl-NL" altLang="nl-NL" sz="1600" b="0" i="1" dirty="0">
                <a:solidFill>
                  <a:schemeClr val="accent2">
                    <a:lumMod val="60000"/>
                    <a:lumOff val="40000"/>
                  </a:schemeClr>
                </a:solidFill>
                <a:latin typeface="Arial Narrow" panose="020B0606020202030204" pitchFamily="34" charset="0"/>
              </a:rPr>
              <a:t> </a:t>
            </a:r>
            <a:r>
              <a:rPr lang="nl-NL" altLang="nl-NL" sz="1600" b="0" i="1" dirty="0" err="1">
                <a:solidFill>
                  <a:schemeClr val="accent2">
                    <a:lumMod val="60000"/>
                    <a:lumOff val="40000"/>
                  </a:schemeClr>
                </a:solidFill>
                <a:latin typeface="Arial Narrow" panose="020B0606020202030204" pitchFamily="34" charset="0"/>
              </a:rPr>
              <a:t>Medical</a:t>
            </a:r>
            <a:r>
              <a:rPr lang="nl-NL" altLang="nl-NL" sz="1600" b="0" i="1" dirty="0">
                <a:solidFill>
                  <a:schemeClr val="accent2">
                    <a:lumMod val="60000"/>
                    <a:lumOff val="40000"/>
                  </a:schemeClr>
                </a:solidFill>
                <a:latin typeface="Arial Narrow" panose="020B0606020202030204" pitchFamily="34" charset="0"/>
              </a:rPr>
              <a:t> </a:t>
            </a:r>
            <a:r>
              <a:rPr lang="nl-NL" altLang="nl-NL" sz="1600" b="0" i="1" dirty="0" err="1">
                <a:solidFill>
                  <a:schemeClr val="accent2">
                    <a:lumMod val="60000"/>
                    <a:lumOff val="40000"/>
                  </a:schemeClr>
                </a:solidFill>
                <a:latin typeface="Arial Narrow" panose="020B0606020202030204" pitchFamily="34" charset="0"/>
              </a:rPr>
              <a:t>encounter</a:t>
            </a:r>
            <a:r>
              <a:rPr lang="nl-NL" altLang="nl-NL" sz="1600" b="0" i="1" dirty="0">
                <a:solidFill>
                  <a:schemeClr val="accent2">
                    <a:lumMod val="60000"/>
                    <a:lumOff val="40000"/>
                  </a:schemeClr>
                </a:solidFill>
                <a:latin typeface="Arial Narrow" panose="020B0606020202030204" pitchFamily="34" charset="0"/>
              </a:rPr>
              <a:t> </a:t>
            </a:r>
            <a:r>
              <a:rPr lang="nl-NL" altLang="nl-NL" sz="1600" b="0" i="1" dirty="0" err="1">
                <a:solidFill>
                  <a:schemeClr val="accent2">
                    <a:lumMod val="60000"/>
                    <a:lumOff val="40000"/>
                  </a:schemeClr>
                </a:solidFill>
                <a:latin typeface="Arial Narrow" panose="020B0606020202030204" pitchFamily="34" charset="0"/>
              </a:rPr>
              <a:t>Bioethics</a:t>
            </a:r>
            <a:r>
              <a:rPr lang="nl-NL" altLang="nl-NL" sz="1600" b="0" i="1" dirty="0">
                <a:solidFill>
                  <a:schemeClr val="accent2">
                    <a:lumMod val="60000"/>
                    <a:lumOff val="40000"/>
                  </a:schemeClr>
                </a:solidFill>
                <a:latin typeface="Arial Narrow" panose="020B0606020202030204" pitchFamily="34" charset="0"/>
              </a:rPr>
              <a:t> Forum </a:t>
            </a:r>
            <a:r>
              <a:rPr lang="nl-NL" altLang="nl-NL" sz="1600" b="0" i="1" dirty="0" smtClean="0">
                <a:solidFill>
                  <a:schemeClr val="accent2">
                    <a:lumMod val="60000"/>
                    <a:lumOff val="40000"/>
                  </a:schemeClr>
                </a:solidFill>
                <a:latin typeface="Arial Narrow" panose="020B0606020202030204" pitchFamily="34" charset="0"/>
              </a:rPr>
              <a:t> 2000 16(3</a:t>
            </a:r>
            <a:r>
              <a:rPr lang="nl-NL" altLang="nl-NL" sz="1600" b="0" i="1" dirty="0">
                <a:solidFill>
                  <a:schemeClr val="accent2">
                    <a:lumMod val="60000"/>
                    <a:lumOff val="40000"/>
                  </a:schemeClr>
                </a:solidFill>
                <a:latin typeface="Arial Narrow" panose="020B0606020202030204" pitchFamily="34" charset="0"/>
              </a:rPr>
              <a:t>) 27 -32</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1728826"/>
            <a:ext cx="3312368" cy="2204230"/>
          </a:xfrm>
          <a:prstGeom prst="rect">
            <a:avLst/>
          </a:prstGeom>
        </p:spPr>
      </p:pic>
    </p:spTree>
    <p:extLst>
      <p:ext uri="{BB962C8B-B14F-4D97-AF65-F5344CB8AC3E}">
        <p14:creationId xmlns:p14="http://schemas.microsoft.com/office/powerpoint/2010/main" val="209742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522288" y="548681"/>
            <a:ext cx="8099425" cy="648072"/>
          </a:xfrm>
        </p:spPr>
        <p:txBody>
          <a:bodyPr/>
          <a:lstStyle/>
          <a:p>
            <a:pPr algn="ctr"/>
            <a:r>
              <a:rPr lang="nl-NL" altLang="nl-NL" sz="3200" dirty="0" smtClean="0">
                <a:solidFill>
                  <a:srgbClr val="D60C8C"/>
                </a:solidFill>
              </a:rPr>
              <a:t>gelijke behandeling is niet altijd goed! </a:t>
            </a:r>
          </a:p>
        </p:txBody>
      </p:sp>
      <p:sp>
        <p:nvSpPr>
          <p:cNvPr id="5" name="Tijdelijke aanduiding voor inhoud 4"/>
          <p:cNvSpPr>
            <a:spLocks noGrp="1"/>
          </p:cNvSpPr>
          <p:nvPr>
            <p:ph idx="1"/>
          </p:nvPr>
        </p:nvSpPr>
        <p:spPr>
          <a:xfrm>
            <a:off x="323528" y="1341438"/>
            <a:ext cx="8424936" cy="5111898"/>
          </a:xfrm>
        </p:spPr>
        <p:txBody>
          <a:bodyPr/>
          <a:lstStyle/>
          <a:p>
            <a:pPr marL="742950" indent="-742950">
              <a:buFontTx/>
              <a:buNone/>
              <a:defRPr/>
            </a:pPr>
            <a:endParaRPr lang="nl-NL" sz="3600" b="1" dirty="0" smtClean="0">
              <a:solidFill>
                <a:schemeClr val="tx2"/>
              </a:solidFill>
            </a:endParaRPr>
          </a:p>
          <a:p>
            <a:pPr algn="ctr">
              <a:buFontTx/>
              <a:buNone/>
              <a:defRPr/>
            </a:pPr>
            <a:endParaRPr lang="nl-NL" sz="3600" b="1" dirty="0" smtClean="0">
              <a:solidFill>
                <a:schemeClr val="tx2"/>
              </a:solidFill>
            </a:endParaRPr>
          </a:p>
        </p:txBody>
      </p:sp>
      <p:pic>
        <p:nvPicPr>
          <p:cNvPr id="4" name="Picture 3" descr="Screen Shot 2014-01-13 at 13.43.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268760"/>
            <a:ext cx="5397962" cy="4809770"/>
          </a:xfrm>
          <a:prstGeom prst="rect">
            <a:avLst/>
          </a:prstGeom>
        </p:spPr>
      </p:pic>
    </p:spTree>
    <p:extLst>
      <p:ext uri="{BB962C8B-B14F-4D97-AF65-F5344CB8AC3E}">
        <p14:creationId xmlns:p14="http://schemas.microsoft.com/office/powerpoint/2010/main" val="1762568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595854" y="476672"/>
            <a:ext cx="7772400" cy="648072"/>
          </a:xfrm>
        </p:spPr>
        <p:txBody>
          <a:bodyPr/>
          <a:lstStyle/>
          <a:p>
            <a:pPr algn="ctr"/>
            <a:r>
              <a:rPr lang="nl-NL" sz="3200" dirty="0" smtClean="0">
                <a:solidFill>
                  <a:srgbClr val="D60C8C"/>
                </a:solidFill>
                <a:cs typeface="Arial" charset="0"/>
              </a:rPr>
              <a:t>Wat is er nodig voor </a:t>
            </a:r>
            <a:r>
              <a:rPr lang="nl-NL" sz="3200" dirty="0" err="1" smtClean="0">
                <a:solidFill>
                  <a:srgbClr val="D60C8C"/>
                </a:solidFill>
                <a:cs typeface="Arial" charset="0"/>
              </a:rPr>
              <a:t>Equity</a:t>
            </a:r>
            <a:r>
              <a:rPr lang="nl-NL" sz="3200" dirty="0" smtClean="0">
                <a:solidFill>
                  <a:srgbClr val="D60C8C"/>
                </a:solidFill>
                <a:cs typeface="Arial" charset="0"/>
              </a:rPr>
              <a:t>?</a:t>
            </a:r>
            <a:br>
              <a:rPr lang="nl-NL" sz="3200" dirty="0" smtClean="0">
                <a:solidFill>
                  <a:srgbClr val="D60C8C"/>
                </a:solidFill>
                <a:cs typeface="Arial" charset="0"/>
              </a:rPr>
            </a:br>
            <a:endParaRPr lang="en-US" sz="3200" dirty="0" smtClean="0">
              <a:solidFill>
                <a:srgbClr val="D60C8C"/>
              </a:solidFill>
              <a:cs typeface="Arial" charset="0"/>
            </a:endParaRPr>
          </a:p>
        </p:txBody>
      </p:sp>
      <p:sp>
        <p:nvSpPr>
          <p:cNvPr id="3" name="Tijdelijke aanduiding voor inhoud 2"/>
          <p:cNvSpPr>
            <a:spLocks noGrp="1"/>
          </p:cNvSpPr>
          <p:nvPr>
            <p:ph idx="1"/>
          </p:nvPr>
        </p:nvSpPr>
        <p:spPr>
          <a:xfrm>
            <a:off x="592510" y="1052736"/>
            <a:ext cx="7772400" cy="5043264"/>
          </a:xfrm>
        </p:spPr>
        <p:txBody>
          <a:bodyPr/>
          <a:lstStyle/>
          <a:p>
            <a:pPr>
              <a:defRPr/>
            </a:pPr>
            <a:r>
              <a:rPr lang="nl-NL" b="0" dirty="0">
                <a:solidFill>
                  <a:srgbClr val="283A97"/>
                </a:solidFill>
                <a:cs typeface="Arial" panose="020B0604020202020204" pitchFamily="34" charset="0"/>
              </a:rPr>
              <a:t>Persoonsgerichte </a:t>
            </a:r>
            <a:r>
              <a:rPr lang="nl-NL" b="0" dirty="0" smtClean="0">
                <a:solidFill>
                  <a:srgbClr val="283A97"/>
                </a:solidFill>
                <a:cs typeface="Arial" panose="020B0604020202020204" pitchFamily="34" charset="0"/>
              </a:rPr>
              <a:t>zorg “plus”</a:t>
            </a:r>
            <a:endParaRPr lang="nl-NL" b="0" dirty="0">
              <a:solidFill>
                <a:srgbClr val="283A97"/>
              </a:solidFill>
              <a:cs typeface="Arial" panose="020B0604020202020204" pitchFamily="34" charset="0"/>
            </a:endParaRPr>
          </a:p>
          <a:p>
            <a:pPr lvl="1">
              <a:defRPr/>
            </a:pPr>
            <a:r>
              <a:rPr lang="nl-NL" sz="2800" b="0" dirty="0">
                <a:solidFill>
                  <a:srgbClr val="283A97"/>
                </a:solidFill>
                <a:cs typeface="Arial" panose="020B0604020202020204" pitchFamily="34" charset="0"/>
              </a:rPr>
              <a:t>Communicatie op maat</a:t>
            </a:r>
          </a:p>
          <a:p>
            <a:pPr lvl="1">
              <a:defRPr/>
            </a:pPr>
            <a:r>
              <a:rPr lang="nl-NL" sz="2800" b="0" dirty="0">
                <a:solidFill>
                  <a:srgbClr val="283A97"/>
                </a:solidFill>
                <a:cs typeface="Arial" panose="020B0604020202020204" pitchFamily="34" charset="0"/>
              </a:rPr>
              <a:t>Persoonlijke </a:t>
            </a:r>
            <a:r>
              <a:rPr lang="nl-NL" sz="2800" b="0" dirty="0" smtClean="0">
                <a:solidFill>
                  <a:srgbClr val="283A97"/>
                </a:solidFill>
                <a:cs typeface="Arial" panose="020B0604020202020204" pitchFamily="34" charset="0"/>
              </a:rPr>
              <a:t>begeleiding</a:t>
            </a:r>
          </a:p>
          <a:p>
            <a:pPr lvl="1">
              <a:defRPr/>
            </a:pPr>
            <a:r>
              <a:rPr lang="nl-NL" sz="2800" b="0" dirty="0" smtClean="0">
                <a:solidFill>
                  <a:srgbClr val="283A97"/>
                </a:solidFill>
                <a:cs typeface="Arial" panose="020B0604020202020204" pitchFamily="34" charset="0"/>
              </a:rPr>
              <a:t>Aansluiten bij context en wensen patiënt </a:t>
            </a:r>
            <a:endParaRPr lang="nl-NL" sz="2800" b="0" dirty="0">
              <a:solidFill>
                <a:srgbClr val="283A97"/>
              </a:solidFill>
              <a:cs typeface="Arial" panose="020B0604020202020204" pitchFamily="34" charset="0"/>
            </a:endParaRPr>
          </a:p>
          <a:p>
            <a:pPr>
              <a:defRPr/>
            </a:pPr>
            <a:r>
              <a:rPr lang="nl-NL" b="0" dirty="0" smtClean="0">
                <a:solidFill>
                  <a:srgbClr val="283A97"/>
                </a:solidFill>
                <a:cs typeface="Arial" panose="020B0604020202020204" pitchFamily="34" charset="0"/>
              </a:rPr>
              <a:t>Professionals</a:t>
            </a:r>
          </a:p>
          <a:p>
            <a:pPr lvl="1">
              <a:defRPr/>
            </a:pPr>
            <a:r>
              <a:rPr lang="nl-NL" altLang="en-US" sz="2800" b="0" dirty="0" smtClean="0">
                <a:solidFill>
                  <a:srgbClr val="283A97"/>
                </a:solidFill>
              </a:rPr>
              <a:t>Kennis </a:t>
            </a:r>
            <a:r>
              <a:rPr lang="nl-NL" altLang="en-US" sz="2800" b="0" dirty="0">
                <a:solidFill>
                  <a:srgbClr val="283A97"/>
                </a:solidFill>
              </a:rPr>
              <a:t>etnische en culturele </a:t>
            </a:r>
            <a:r>
              <a:rPr lang="nl-NL" altLang="en-US" sz="2800" b="0" dirty="0" smtClean="0">
                <a:solidFill>
                  <a:srgbClr val="283A97"/>
                </a:solidFill>
              </a:rPr>
              <a:t>verschillen</a:t>
            </a:r>
          </a:p>
          <a:p>
            <a:pPr lvl="1">
              <a:defRPr/>
            </a:pPr>
            <a:r>
              <a:rPr lang="nl-NL" altLang="en-US" sz="2800" b="0" dirty="0" smtClean="0">
                <a:solidFill>
                  <a:srgbClr val="283A97"/>
                </a:solidFill>
              </a:rPr>
              <a:t>Vaardigheden </a:t>
            </a:r>
            <a:r>
              <a:rPr lang="nl-NL" altLang="en-US" sz="2800" b="0" dirty="0">
                <a:solidFill>
                  <a:srgbClr val="283A97"/>
                </a:solidFill>
              </a:rPr>
              <a:t>communicatie</a:t>
            </a:r>
            <a:endParaRPr lang="nl-NL" altLang="en-US" sz="2800" b="0" i="1" dirty="0">
              <a:solidFill>
                <a:srgbClr val="283A97"/>
              </a:solidFill>
            </a:endParaRPr>
          </a:p>
          <a:p>
            <a:pPr>
              <a:defRPr/>
            </a:pPr>
            <a:r>
              <a:rPr lang="nl-NL" b="0" dirty="0" smtClean="0">
                <a:solidFill>
                  <a:srgbClr val="283A97"/>
                </a:solidFill>
                <a:cs typeface="Arial" panose="020B0604020202020204" pitchFamily="34" charset="0"/>
              </a:rPr>
              <a:t>Organisatie</a:t>
            </a:r>
          </a:p>
          <a:p>
            <a:pPr lvl="1">
              <a:defRPr/>
            </a:pPr>
            <a:r>
              <a:rPr lang="nl-NL" sz="2800" b="0" dirty="0" smtClean="0">
                <a:solidFill>
                  <a:srgbClr val="283A97"/>
                </a:solidFill>
                <a:cs typeface="Arial" panose="020B0604020202020204" pitchFamily="34" charset="0"/>
              </a:rPr>
              <a:t>Passende bewegwijzering en voorlichting</a:t>
            </a:r>
          </a:p>
          <a:p>
            <a:pPr lvl="1">
              <a:defRPr/>
            </a:pPr>
            <a:r>
              <a:rPr lang="nl-NL" sz="2800" b="0" dirty="0" smtClean="0">
                <a:solidFill>
                  <a:srgbClr val="283A97"/>
                </a:solidFill>
                <a:cs typeface="Arial" panose="020B0604020202020204" pitchFamily="34" charset="0"/>
              </a:rPr>
              <a:t>Migranten betrekken bij projecten</a:t>
            </a:r>
          </a:p>
          <a:p>
            <a:pPr marL="0" indent="0">
              <a:buFontTx/>
              <a:buNone/>
              <a:defRPr/>
            </a:pPr>
            <a:endParaRPr lang="en-US" sz="2800" dirty="0">
              <a:cs typeface="Arial" panose="020B0604020202020204" pitchFamily="34" charset="0"/>
            </a:endParaRPr>
          </a:p>
          <a:p>
            <a:pPr>
              <a:defRPr/>
            </a:pPr>
            <a:endParaRPr lang="en-US" dirty="0"/>
          </a:p>
        </p:txBody>
      </p:sp>
    </p:spTree>
    <p:extLst>
      <p:ext uri="{BB962C8B-B14F-4D97-AF65-F5344CB8AC3E}">
        <p14:creationId xmlns:p14="http://schemas.microsoft.com/office/powerpoint/2010/main" val="2513359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685800" y="609600"/>
            <a:ext cx="7772400" cy="659160"/>
          </a:xfrm>
        </p:spPr>
        <p:txBody>
          <a:bodyPr/>
          <a:lstStyle/>
          <a:p>
            <a:pPr algn="l"/>
            <a:r>
              <a:rPr lang="nl-NL" altLang="nl-NL" sz="3200" dirty="0" smtClean="0">
                <a:solidFill>
                  <a:srgbClr val="D60C8C"/>
                </a:solidFill>
              </a:rPr>
              <a:t>Communicatie op maat</a:t>
            </a:r>
            <a:endParaRPr lang="nl-NL" altLang="nl-NL" sz="3200" dirty="0">
              <a:solidFill>
                <a:srgbClr val="D60C8C"/>
              </a:solidFill>
            </a:endParaRPr>
          </a:p>
        </p:txBody>
      </p:sp>
      <p:sp>
        <p:nvSpPr>
          <p:cNvPr id="20483" name="Tijdelijke aanduiding voor inhoud 2"/>
          <p:cNvSpPr>
            <a:spLocks noGrp="1"/>
          </p:cNvSpPr>
          <p:nvPr>
            <p:ph idx="1"/>
          </p:nvPr>
        </p:nvSpPr>
        <p:spPr>
          <a:xfrm>
            <a:off x="755650" y="1628800"/>
            <a:ext cx="7560766" cy="4680519"/>
          </a:xfrm>
        </p:spPr>
        <p:txBody>
          <a:bodyPr/>
          <a:lstStyle/>
          <a:p>
            <a:r>
              <a:rPr lang="nl-NL" altLang="nl-NL" b="0" dirty="0" smtClean="0">
                <a:solidFill>
                  <a:srgbClr val="283A97"/>
                </a:solidFill>
              </a:rPr>
              <a:t>Sluit aan bij taal en opleiding patiënt</a:t>
            </a:r>
          </a:p>
          <a:p>
            <a:pPr lvl="1"/>
            <a:r>
              <a:rPr lang="nl-NL" altLang="nl-NL" b="0" dirty="0" smtClean="0">
                <a:solidFill>
                  <a:srgbClr val="283A97"/>
                </a:solidFill>
              </a:rPr>
              <a:t>Tolk</a:t>
            </a:r>
          </a:p>
          <a:p>
            <a:pPr lvl="1"/>
            <a:r>
              <a:rPr lang="nl-NL" altLang="nl-NL" b="0" dirty="0" smtClean="0">
                <a:solidFill>
                  <a:srgbClr val="283A97"/>
                </a:solidFill>
              </a:rPr>
              <a:t>Eenvoudig taalgebruik</a:t>
            </a:r>
          </a:p>
          <a:p>
            <a:r>
              <a:rPr lang="nl-NL" altLang="nl-NL" b="0" dirty="0" smtClean="0">
                <a:solidFill>
                  <a:srgbClr val="283A97"/>
                </a:solidFill>
              </a:rPr>
              <a:t>Verdiep u in context patiënt </a:t>
            </a:r>
          </a:p>
          <a:p>
            <a:pPr lvl="1"/>
            <a:r>
              <a:rPr lang="nl-NL" altLang="nl-NL" sz="2800" b="0" dirty="0" smtClean="0">
                <a:solidFill>
                  <a:srgbClr val="283A97"/>
                </a:solidFill>
              </a:rPr>
              <a:t>Gezinssamenstelling</a:t>
            </a:r>
          </a:p>
          <a:p>
            <a:pPr lvl="1"/>
            <a:r>
              <a:rPr lang="nl-NL" altLang="nl-NL" sz="2800" b="0" dirty="0" smtClean="0">
                <a:solidFill>
                  <a:srgbClr val="283A97"/>
                </a:solidFill>
              </a:rPr>
              <a:t>Culturele achtergrond en religie</a:t>
            </a:r>
          </a:p>
          <a:p>
            <a:pPr lvl="1"/>
            <a:r>
              <a:rPr lang="nl-NL" altLang="nl-NL" sz="2800" b="0" dirty="0" smtClean="0">
                <a:solidFill>
                  <a:srgbClr val="283A97"/>
                </a:solidFill>
              </a:rPr>
              <a:t>Werk / Huisvesting / financiën</a:t>
            </a:r>
          </a:p>
          <a:p>
            <a:pPr lvl="1"/>
            <a:r>
              <a:rPr lang="nl-NL" altLang="nl-NL" sz="2800" b="0" dirty="0" smtClean="0">
                <a:solidFill>
                  <a:srgbClr val="283A97"/>
                </a:solidFill>
              </a:rPr>
              <a:t>Voorgeschiedenis (migratie, geweld)</a:t>
            </a:r>
            <a:endParaRPr lang="nl-NL" altLang="nl-NL" sz="2800" b="0" dirty="0">
              <a:solidFill>
                <a:srgbClr val="283A97"/>
              </a:solidFill>
            </a:endParaRPr>
          </a:p>
        </p:txBody>
      </p:sp>
    </p:spTree>
    <p:extLst>
      <p:ext uri="{BB962C8B-B14F-4D97-AF65-F5344CB8AC3E}">
        <p14:creationId xmlns:p14="http://schemas.microsoft.com/office/powerpoint/2010/main" val="1229796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685800" y="404664"/>
            <a:ext cx="7772400" cy="936104"/>
          </a:xfrm>
        </p:spPr>
        <p:txBody>
          <a:bodyPr/>
          <a:lstStyle/>
          <a:p>
            <a:pPr>
              <a:defRPr/>
            </a:pPr>
            <a:r>
              <a:rPr lang="nl-NL" altLang="en-US" sz="3200" dirty="0">
                <a:solidFill>
                  <a:srgbClr val="D60C8C"/>
                </a:solidFill>
                <a:latin typeface="Arial" charset="0"/>
                <a:cs typeface="Arial" charset="0"/>
              </a:rPr>
              <a:t>Tips voor </a:t>
            </a:r>
            <a:br>
              <a:rPr lang="nl-NL" altLang="en-US" sz="3200" dirty="0">
                <a:solidFill>
                  <a:srgbClr val="D60C8C"/>
                </a:solidFill>
                <a:latin typeface="Arial" charset="0"/>
                <a:cs typeface="Arial" charset="0"/>
              </a:rPr>
            </a:br>
            <a:r>
              <a:rPr lang="nl-NL" altLang="en-US" sz="3200" dirty="0">
                <a:solidFill>
                  <a:srgbClr val="D60C8C"/>
                </a:solidFill>
                <a:latin typeface="Arial" charset="0"/>
                <a:cs typeface="Arial" charset="0"/>
              </a:rPr>
              <a:t>begrijpelijke communicatie</a:t>
            </a:r>
            <a:endParaRPr lang="en-US" altLang="en-US" sz="3200" dirty="0">
              <a:solidFill>
                <a:srgbClr val="D60C8C"/>
              </a:solidFill>
              <a:latin typeface="Arial" charset="0"/>
              <a:cs typeface="Arial" charset="0"/>
            </a:endParaRPr>
          </a:p>
        </p:txBody>
      </p:sp>
      <p:sp>
        <p:nvSpPr>
          <p:cNvPr id="25603" name="Tijdelijke aanduiding voor inhoud 2"/>
          <p:cNvSpPr>
            <a:spLocks noGrp="1"/>
          </p:cNvSpPr>
          <p:nvPr>
            <p:ph idx="1"/>
          </p:nvPr>
        </p:nvSpPr>
        <p:spPr>
          <a:xfrm>
            <a:off x="685800" y="1556792"/>
            <a:ext cx="7772400" cy="4539208"/>
          </a:xfrm>
        </p:spPr>
        <p:txBody>
          <a:bodyPr/>
          <a:lstStyle/>
          <a:p>
            <a:pPr eaLnBrk="1" hangingPunct="1">
              <a:buFont typeface="Arial" charset="0"/>
              <a:buChar char="•"/>
              <a:defRPr/>
            </a:pPr>
            <a:r>
              <a:rPr lang="nl-NL" sz="2800" b="0" dirty="0">
                <a:solidFill>
                  <a:srgbClr val="283A97"/>
                </a:solidFill>
                <a:latin typeface="Arial" charset="0"/>
                <a:cs typeface="Arial" charset="0"/>
              </a:rPr>
              <a:t>neem de tijd!! </a:t>
            </a:r>
          </a:p>
          <a:p>
            <a:pPr eaLnBrk="1" hangingPunct="1">
              <a:buFont typeface="Arial" charset="0"/>
              <a:buChar char="•"/>
              <a:defRPr/>
            </a:pPr>
            <a:r>
              <a:rPr lang="nl-NL" sz="2800" b="0" dirty="0">
                <a:solidFill>
                  <a:srgbClr val="283A97"/>
                </a:solidFill>
                <a:latin typeface="Arial" charset="0"/>
                <a:cs typeface="Arial" charset="0"/>
              </a:rPr>
              <a:t>spreek langzaam en duidelijk (niet hard!)</a:t>
            </a:r>
          </a:p>
          <a:p>
            <a:r>
              <a:rPr lang="en-US" altLang="en-US" b="0" dirty="0" err="1">
                <a:solidFill>
                  <a:srgbClr val="283A97"/>
                </a:solidFill>
                <a:latin typeface="Arial" pitchFamily="34" charset="0"/>
                <a:cs typeface="Arial" pitchFamily="34" charset="0"/>
              </a:rPr>
              <a:t>gebruik</a:t>
            </a:r>
            <a:r>
              <a:rPr lang="en-US" altLang="en-US" b="0" dirty="0">
                <a:solidFill>
                  <a:srgbClr val="283A97"/>
                </a:solidFill>
                <a:latin typeface="Arial" pitchFamily="34" charset="0"/>
                <a:cs typeface="Arial" pitchFamily="34" charset="0"/>
              </a:rPr>
              <a:t> </a:t>
            </a:r>
            <a:r>
              <a:rPr lang="en-US" altLang="en-US" b="0" dirty="0" err="1">
                <a:solidFill>
                  <a:srgbClr val="283A97"/>
                </a:solidFill>
                <a:latin typeface="Arial" pitchFamily="34" charset="0"/>
                <a:cs typeface="Arial" pitchFamily="34" charset="0"/>
              </a:rPr>
              <a:t>woordkeuze</a:t>
            </a:r>
            <a:r>
              <a:rPr lang="en-US" altLang="en-US" b="0" dirty="0">
                <a:solidFill>
                  <a:srgbClr val="283A97"/>
                </a:solidFill>
                <a:latin typeface="Arial" pitchFamily="34" charset="0"/>
                <a:cs typeface="Arial" pitchFamily="34" charset="0"/>
              </a:rPr>
              <a:t> </a:t>
            </a:r>
            <a:r>
              <a:rPr lang="en-US" altLang="en-US" b="0" dirty="0" err="1">
                <a:solidFill>
                  <a:srgbClr val="283A97"/>
                </a:solidFill>
                <a:latin typeface="Arial" pitchFamily="34" charset="0"/>
                <a:cs typeface="Arial" pitchFamily="34" charset="0"/>
              </a:rPr>
              <a:t>patiënt</a:t>
            </a:r>
            <a:endParaRPr lang="en-US" altLang="en-US" b="0" dirty="0">
              <a:solidFill>
                <a:srgbClr val="283A97"/>
              </a:solidFill>
              <a:latin typeface="Arial" pitchFamily="34" charset="0"/>
              <a:cs typeface="Arial" pitchFamily="34" charset="0"/>
            </a:endParaRPr>
          </a:p>
          <a:p>
            <a:r>
              <a:rPr lang="en-US" altLang="en-US" b="0" dirty="0" err="1">
                <a:solidFill>
                  <a:srgbClr val="283A97"/>
                </a:solidFill>
                <a:latin typeface="Arial" pitchFamily="34" charset="0"/>
                <a:cs typeface="Arial" pitchFamily="34" charset="0"/>
              </a:rPr>
              <a:t>wees</a:t>
            </a:r>
            <a:r>
              <a:rPr lang="en-US" altLang="en-US" b="0" dirty="0">
                <a:solidFill>
                  <a:srgbClr val="283A97"/>
                </a:solidFill>
                <a:latin typeface="Arial" pitchFamily="34" charset="0"/>
                <a:cs typeface="Arial" pitchFamily="34" charset="0"/>
              </a:rPr>
              <a:t> </a:t>
            </a:r>
            <a:r>
              <a:rPr lang="en-US" altLang="en-US" b="0" dirty="0" err="1">
                <a:solidFill>
                  <a:srgbClr val="283A97"/>
                </a:solidFill>
                <a:latin typeface="Arial" pitchFamily="34" charset="0"/>
                <a:cs typeface="Arial" pitchFamily="34" charset="0"/>
              </a:rPr>
              <a:t>concreet</a:t>
            </a:r>
            <a:r>
              <a:rPr lang="en-US" altLang="en-US" b="0" dirty="0">
                <a:solidFill>
                  <a:srgbClr val="283A97"/>
                </a:solidFill>
                <a:latin typeface="Arial" pitchFamily="34" charset="0"/>
                <a:cs typeface="Arial" pitchFamily="34" charset="0"/>
              </a:rPr>
              <a:t>, </a:t>
            </a:r>
            <a:r>
              <a:rPr lang="en-US" altLang="en-US" b="0" dirty="0" err="1">
                <a:solidFill>
                  <a:srgbClr val="283A97"/>
                </a:solidFill>
                <a:latin typeface="Arial" pitchFamily="34" charset="0"/>
                <a:cs typeface="Arial" pitchFamily="34" charset="0"/>
              </a:rPr>
              <a:t>herhaal</a:t>
            </a:r>
            <a:r>
              <a:rPr lang="en-US" altLang="en-US" b="0" dirty="0">
                <a:solidFill>
                  <a:srgbClr val="283A97"/>
                </a:solidFill>
                <a:latin typeface="Arial" pitchFamily="34" charset="0"/>
                <a:cs typeface="Arial" pitchFamily="34" charset="0"/>
              </a:rPr>
              <a:t> </a:t>
            </a:r>
            <a:r>
              <a:rPr lang="en-US" altLang="en-US" b="0" dirty="0" err="1">
                <a:solidFill>
                  <a:srgbClr val="283A97"/>
                </a:solidFill>
                <a:latin typeface="Arial" pitchFamily="34" charset="0"/>
                <a:cs typeface="Arial" pitchFamily="34" charset="0"/>
              </a:rPr>
              <a:t>kernpunten</a:t>
            </a:r>
            <a:endParaRPr lang="nl-NL" altLang="en-US" b="0" dirty="0" err="1">
              <a:solidFill>
                <a:srgbClr val="283A97"/>
              </a:solidFill>
              <a:latin typeface="Arial" pitchFamily="34" charset="0"/>
              <a:cs typeface="Arial" pitchFamily="34" charset="0"/>
            </a:endParaRPr>
          </a:p>
          <a:p>
            <a:endParaRPr lang="nl-NL" altLang="en-US" b="0" dirty="0" err="1">
              <a:solidFill>
                <a:srgbClr val="283A97"/>
              </a:solidFill>
              <a:latin typeface="Arial" pitchFamily="34" charset="0"/>
              <a:cs typeface="Arial" pitchFamily="34" charset="0"/>
            </a:endParaRPr>
          </a:p>
          <a:p>
            <a:r>
              <a:rPr lang="nl-NL" altLang="en-US" b="0" dirty="0" err="1">
                <a:solidFill>
                  <a:srgbClr val="283A97"/>
                </a:solidFill>
                <a:latin typeface="Arial" pitchFamily="34" charset="0"/>
                <a:cs typeface="Arial" pitchFamily="34" charset="0"/>
              </a:rPr>
              <a:t>Beperk informatie!</a:t>
            </a:r>
          </a:p>
          <a:p>
            <a:r>
              <a:rPr lang="nl-NL" altLang="en-US" b="0" dirty="0" err="1">
                <a:solidFill>
                  <a:srgbClr val="283A97"/>
                </a:solidFill>
                <a:latin typeface="Arial" pitchFamily="34" charset="0"/>
                <a:cs typeface="Arial" pitchFamily="34" charset="0"/>
              </a:rPr>
              <a:t>Gebruik plaatjes </a:t>
            </a:r>
          </a:p>
          <a:p>
            <a:r>
              <a:rPr lang="nl-NL" altLang="en-US" b="0" dirty="0" err="1">
                <a:solidFill>
                  <a:srgbClr val="283A97"/>
                </a:solidFill>
                <a:latin typeface="Arial" pitchFamily="34" charset="0"/>
                <a:cs typeface="Arial" pitchFamily="34" charset="0"/>
              </a:rPr>
              <a:t>Vraag patient na te vertellen wat u gezegd hebt (teach- back)</a:t>
            </a:r>
            <a:endParaRPr lang="en-US" altLang="en-US" b="0" dirty="0">
              <a:solidFill>
                <a:srgbClr val="283A97"/>
              </a:solidFill>
              <a:latin typeface="Arial" pitchFamily="34" charset="0"/>
              <a:cs typeface="Arial" pitchFamily="34" charset="0"/>
            </a:endParaRPr>
          </a:p>
          <a:p>
            <a:pPr marL="0" indent="0" eaLnBrk="1" hangingPunct="1">
              <a:buFontTx/>
              <a:buNone/>
              <a:defRPr/>
            </a:pPr>
            <a:endParaRPr lang="nl-NL" dirty="0">
              <a:latin typeface="Arial" charset="0"/>
              <a:cs typeface="Arial" charset="0"/>
            </a:endParaRPr>
          </a:p>
          <a:p>
            <a:pPr marL="0" indent="0">
              <a:buFontTx/>
              <a:buNone/>
              <a:defRPr/>
            </a:pPr>
            <a:endParaRPr lang="nl-NL" dirty="0"/>
          </a:p>
          <a:p>
            <a:pPr marL="0" indent="0" algn="ctr">
              <a:buFontTx/>
              <a:buNone/>
              <a:defRPr/>
            </a:pPr>
            <a:endParaRPr lang="nl-NL" dirty="0"/>
          </a:p>
        </p:txBody>
      </p:sp>
    </p:spTree>
    <p:extLst>
      <p:ext uri="{BB962C8B-B14F-4D97-AF65-F5344CB8AC3E}">
        <p14:creationId xmlns:p14="http://schemas.microsoft.com/office/powerpoint/2010/main" val="32810408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685800" y="333375"/>
            <a:ext cx="7772400" cy="503337"/>
          </a:xfrm>
        </p:spPr>
        <p:txBody>
          <a:bodyPr/>
          <a:lstStyle/>
          <a:p>
            <a:r>
              <a:rPr lang="nl-NL" altLang="en-US" sz="3200" dirty="0">
                <a:solidFill>
                  <a:srgbClr val="D60C8C"/>
                </a:solidFill>
                <a:latin typeface="Arial" charset="0"/>
                <a:cs typeface="Arial" charset="0"/>
              </a:rPr>
              <a:t>Visueel ondersteuningsmateriaal</a:t>
            </a:r>
            <a:r>
              <a:rPr lang="nl-NL" altLang="en-US" sz="3600" dirty="0"/>
              <a:t/>
            </a:r>
            <a:br>
              <a:rPr lang="nl-NL" altLang="en-US" sz="3600" dirty="0"/>
            </a:br>
            <a:r>
              <a:rPr lang="en-US" altLang="en-US" dirty="0"/>
              <a:t/>
            </a:r>
            <a:br>
              <a:rPr lang="en-US" altLang="en-US" dirty="0"/>
            </a:br>
            <a:endParaRPr lang="en-US" altLang="en-US" dirty="0"/>
          </a:p>
        </p:txBody>
      </p:sp>
      <p:sp>
        <p:nvSpPr>
          <p:cNvPr id="38915" name="Tijdelijke aanduiding voor inhoud 2"/>
          <p:cNvSpPr>
            <a:spLocks noGrp="1"/>
          </p:cNvSpPr>
          <p:nvPr>
            <p:ph idx="1"/>
          </p:nvPr>
        </p:nvSpPr>
        <p:spPr>
          <a:xfrm>
            <a:off x="683568" y="1196752"/>
            <a:ext cx="7772400" cy="5040560"/>
          </a:xfrm>
        </p:spPr>
        <p:txBody>
          <a:bodyPr/>
          <a:lstStyle/>
          <a:p>
            <a:r>
              <a:rPr lang="nl-NL" altLang="en-US" b="0" dirty="0">
                <a:solidFill>
                  <a:srgbClr val="283A97"/>
                </a:solidFill>
                <a:latin typeface="Arial" charset="0"/>
                <a:cs typeface="Arial" charset="0"/>
              </a:rPr>
              <a:t>www.Begrijpjelichaam NHG/</a:t>
            </a:r>
            <a:r>
              <a:rPr lang="nl-NL" altLang="en-US" b="0" dirty="0" err="1">
                <a:solidFill>
                  <a:srgbClr val="283A97"/>
                </a:solidFill>
                <a:latin typeface="Arial" charset="0"/>
                <a:cs typeface="Arial" charset="0"/>
              </a:rPr>
              <a:t>Pharos</a:t>
            </a:r>
          </a:p>
          <a:p>
            <a:r>
              <a:rPr lang="nl-NL" altLang="en-US" b="0" u="sng" dirty="0">
                <a:solidFill>
                  <a:srgbClr val="283A97"/>
                </a:solidFill>
                <a:latin typeface="Arial" charset="0"/>
                <a:cs typeface="Arial" charset="0"/>
              </a:rPr>
              <a:t>www.gezondheidsvaardigheden.nl</a:t>
            </a:r>
          </a:p>
          <a:p>
            <a:r>
              <a:rPr lang="nl-NL" altLang="en-US" b="0" u="sng" dirty="0">
                <a:solidFill>
                  <a:srgbClr val="283A97"/>
                </a:solidFill>
                <a:latin typeface="Arial" charset="0"/>
                <a:cs typeface="Arial" charset="0"/>
                <a:hlinkClick r:id="rId2"/>
              </a:rPr>
              <a:t>www.diabeteszelfindehand.nl</a:t>
            </a:r>
            <a:endParaRPr lang="nl-NL" altLang="en-US" b="0" u="sng" dirty="0">
              <a:solidFill>
                <a:srgbClr val="283A97"/>
              </a:solidFill>
              <a:latin typeface="Arial" charset="0"/>
              <a:cs typeface="Arial" charset="0"/>
            </a:endParaRPr>
          </a:p>
          <a:p>
            <a:endParaRPr lang="nl-NL" altLang="en-US" b="0" u="sng" dirty="0">
              <a:solidFill>
                <a:srgbClr val="283A97"/>
              </a:solidFill>
              <a:latin typeface="Arial" charset="0"/>
              <a:cs typeface="Arial" charset="0"/>
            </a:endParaRPr>
          </a:p>
          <a:p>
            <a:r>
              <a:rPr lang="nl-NL" altLang="en-US" b="0" u="sng" dirty="0">
                <a:solidFill>
                  <a:srgbClr val="283A97"/>
                </a:solidFill>
                <a:latin typeface="Arial" charset="0"/>
                <a:cs typeface="Arial" charset="0"/>
                <a:hlinkClick r:id="rId3"/>
              </a:rPr>
              <a:t>www.lezenenschrijven.nl</a:t>
            </a:r>
            <a:endParaRPr lang="nl-NL" altLang="en-US" b="0" u="sng" dirty="0">
              <a:solidFill>
                <a:srgbClr val="283A97"/>
              </a:solidFill>
              <a:latin typeface="Arial" charset="0"/>
              <a:cs typeface="Arial" charset="0"/>
            </a:endParaRPr>
          </a:p>
          <a:p>
            <a:r>
              <a:rPr lang="nl-NL" altLang="en-US" b="0" dirty="0">
                <a:solidFill>
                  <a:srgbClr val="283A97"/>
                </a:solidFill>
                <a:latin typeface="Arial" charset="0"/>
                <a:cs typeface="Arial" charset="0"/>
                <a:hlinkClick r:id="rId4"/>
              </a:rPr>
              <a:t>www.aofamsterdam/nl</a:t>
            </a:r>
            <a:endParaRPr lang="nl-NL" altLang="en-US" b="0" dirty="0">
              <a:solidFill>
                <a:srgbClr val="283A97"/>
              </a:solidFill>
              <a:latin typeface="Arial" charset="0"/>
              <a:cs typeface="Arial" charset="0"/>
            </a:endParaRPr>
          </a:p>
          <a:p>
            <a:r>
              <a:rPr lang="nl-NL" altLang="en-US" b="0" u="sng" dirty="0">
                <a:solidFill>
                  <a:srgbClr val="283A97"/>
                </a:solidFill>
                <a:latin typeface="Arial" charset="0"/>
                <a:cs typeface="Arial" charset="0"/>
                <a:hlinkClick r:id="rId5"/>
              </a:rPr>
              <a:t>www.sclera.be</a:t>
            </a:r>
            <a:r>
              <a:rPr lang="nl-NL" altLang="en-US" b="0" dirty="0">
                <a:solidFill>
                  <a:srgbClr val="283A97"/>
                </a:solidFill>
                <a:latin typeface="Arial" charset="0"/>
                <a:cs typeface="Arial" charset="0"/>
              </a:rPr>
              <a:t> gratis pictogrammen </a:t>
            </a:r>
          </a:p>
          <a:p>
            <a:pPr marL="0" indent="0">
              <a:buNone/>
            </a:pPr>
            <a:endParaRPr lang="en-US" altLang="en-US" b="0" dirty="0">
              <a:solidFill>
                <a:srgbClr val="283A97"/>
              </a:solidFill>
              <a:latin typeface="Arial" charset="0"/>
              <a:cs typeface="Arial" charset="0"/>
            </a:endParaRPr>
          </a:p>
        </p:txBody>
      </p:sp>
    </p:spTree>
    <p:extLst>
      <p:ext uri="{BB962C8B-B14F-4D97-AF65-F5344CB8AC3E}">
        <p14:creationId xmlns:p14="http://schemas.microsoft.com/office/powerpoint/2010/main" val="3455843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pPr algn="ctr"/>
            <a:r>
              <a:rPr lang="nl-NL" altLang="nl-NL" sz="3600" b="0" dirty="0">
                <a:solidFill>
                  <a:srgbClr val="D60C8C"/>
                </a:solidFill>
                <a:latin typeface="Arial" charset="0"/>
                <a:cs typeface="Arial" charset="0"/>
              </a:rPr>
              <a:t>Meer </a:t>
            </a:r>
            <a:r>
              <a:rPr lang="nl-NL" altLang="nl-NL" sz="3600" b="0" dirty="0" smtClean="0">
                <a:solidFill>
                  <a:srgbClr val="D60C8C"/>
                </a:solidFill>
                <a:latin typeface="Arial" charset="0"/>
                <a:cs typeface="Arial" charset="0"/>
              </a:rPr>
              <a:t>info</a:t>
            </a:r>
            <a:r>
              <a:rPr lang="nl-NL" altLang="nl-NL" sz="3600" b="0" dirty="0">
                <a:solidFill>
                  <a:srgbClr val="D60C8C"/>
                </a:solidFill>
                <a:latin typeface="Arial" charset="0"/>
                <a:cs typeface="Arial" charset="0"/>
              </a:rPr>
              <a:t/>
            </a:r>
            <a:br>
              <a:rPr lang="nl-NL" altLang="nl-NL" sz="3600" b="0" dirty="0">
                <a:solidFill>
                  <a:srgbClr val="D60C8C"/>
                </a:solidFill>
                <a:latin typeface="Arial" charset="0"/>
                <a:cs typeface="Arial" charset="0"/>
              </a:rPr>
            </a:br>
            <a:r>
              <a:rPr lang="nl-NL" altLang="nl-NL" sz="3600" b="0" dirty="0">
                <a:solidFill>
                  <a:srgbClr val="D60C8C"/>
                </a:solidFill>
                <a:latin typeface="Arial" charset="0"/>
                <a:cs typeface="Arial" charset="0"/>
              </a:rPr>
              <a:t/>
            </a:r>
            <a:br>
              <a:rPr lang="nl-NL" altLang="nl-NL" sz="3600" b="0" dirty="0">
                <a:solidFill>
                  <a:srgbClr val="D60C8C"/>
                </a:solidFill>
                <a:latin typeface="Arial" charset="0"/>
                <a:cs typeface="Arial" charset="0"/>
              </a:rPr>
            </a:br>
            <a:endParaRPr lang="nl-NL" altLang="nl-NL" sz="3600" dirty="0">
              <a:solidFill>
                <a:srgbClr val="D60C8C"/>
              </a:solidFill>
              <a:latin typeface="Arial" charset="0"/>
              <a:cs typeface="Arial" charset="0"/>
            </a:endParaRPr>
          </a:p>
        </p:txBody>
      </p:sp>
      <p:sp>
        <p:nvSpPr>
          <p:cNvPr id="66563" name="Tijdelijke aanduiding voor inhoud 2"/>
          <p:cNvSpPr>
            <a:spLocks noGrp="1"/>
          </p:cNvSpPr>
          <p:nvPr>
            <p:ph idx="1"/>
          </p:nvPr>
        </p:nvSpPr>
        <p:spPr>
          <a:xfrm>
            <a:off x="467544" y="1628775"/>
            <a:ext cx="8208912" cy="4467225"/>
          </a:xfrm>
        </p:spPr>
        <p:txBody>
          <a:bodyPr/>
          <a:lstStyle/>
          <a:p>
            <a:pPr marL="0" indent="0">
              <a:buNone/>
            </a:pPr>
            <a:r>
              <a:rPr lang="nl-NL" altLang="nl-NL" b="0" dirty="0">
                <a:solidFill>
                  <a:srgbClr val="283A97"/>
                </a:solidFill>
                <a:latin typeface="Arial" charset="0"/>
                <a:cs typeface="Arial" charset="0"/>
                <a:hlinkClick r:id="rId3"/>
              </a:rPr>
              <a:t>http://www.huisarts-migrant.nl/</a:t>
            </a:r>
            <a:endParaRPr lang="nl-NL" altLang="nl-NL" b="0" dirty="0">
              <a:solidFill>
                <a:srgbClr val="283A97"/>
              </a:solidFill>
              <a:latin typeface="Arial" charset="0"/>
              <a:cs typeface="Arial" charset="0"/>
            </a:endParaRPr>
          </a:p>
          <a:p>
            <a:pPr marL="0" indent="0">
              <a:buNone/>
            </a:pPr>
            <a:endParaRPr lang="nl-NL" b="0" dirty="0" smtClean="0">
              <a:solidFill>
                <a:srgbClr val="283A97"/>
              </a:solidFill>
            </a:endParaRPr>
          </a:p>
          <a:p>
            <a:pPr marL="0" indent="0">
              <a:buNone/>
            </a:pPr>
            <a:r>
              <a:rPr lang="nl-NL" altLang="en-US" b="0" dirty="0">
                <a:solidFill>
                  <a:srgbClr val="283A97"/>
                </a:solidFill>
                <a:latin typeface="Arial" charset="0"/>
                <a:ea typeface="MS PGothic" pitchFamily="34" charset="-128"/>
                <a:cs typeface="Arial" charset="0"/>
                <a:hlinkClick r:id="rId4"/>
              </a:rPr>
              <a:t>http://www.pharos.nl/nl/kenniscentrum/laaggeletterdheid-en-gezondheid/is-uw-praktijk-klaar-voor-laaggeletterden-waar-staat-u/stap-3-trainingen-en-tools-voor-effectieve-communicatie</a:t>
            </a:r>
            <a:endParaRPr lang="nl-NL" altLang="en-US" b="0" dirty="0">
              <a:solidFill>
                <a:srgbClr val="283A97"/>
              </a:solidFill>
              <a:latin typeface="Arial" charset="0"/>
              <a:ea typeface="MS PGothic" pitchFamily="34" charset="-128"/>
              <a:cs typeface="Arial" charset="0"/>
            </a:endParaRPr>
          </a:p>
          <a:p>
            <a:pPr marL="0" indent="0">
              <a:buNone/>
            </a:pPr>
            <a:r>
              <a:rPr lang="nl-NL" altLang="nl-NL" sz="3200" b="0" dirty="0" smtClean="0">
                <a:solidFill>
                  <a:srgbClr val="283A97"/>
                </a:solidFill>
                <a:latin typeface="Arial" charset="0"/>
                <a:cs typeface="Arial" charset="0"/>
              </a:rPr>
              <a:t>Zorg </a:t>
            </a:r>
            <a:r>
              <a:rPr lang="nl-NL" altLang="nl-NL" sz="3200" b="0" dirty="0">
                <a:solidFill>
                  <a:srgbClr val="283A97"/>
                </a:solidFill>
                <a:latin typeface="Arial" charset="0"/>
                <a:cs typeface="Arial" charset="0"/>
              </a:rPr>
              <a:t>voor laaggeletterden,migranten en sociaal kwetsbaren in </a:t>
            </a:r>
            <a:r>
              <a:rPr lang="nl-NL" altLang="nl-NL" sz="3200" b="0" dirty="0" smtClean="0">
                <a:solidFill>
                  <a:srgbClr val="283A97"/>
                </a:solidFill>
                <a:latin typeface="Arial" charset="0"/>
                <a:cs typeface="Arial" charset="0"/>
              </a:rPr>
              <a:t>de huisartsenpraktijk</a:t>
            </a:r>
            <a:r>
              <a:rPr lang="nl-NL" altLang="nl-NL" sz="3200" b="0" dirty="0">
                <a:solidFill>
                  <a:srgbClr val="283A97"/>
                </a:solidFill>
                <a:latin typeface="Arial" charset="0"/>
                <a:cs typeface="Arial" charset="0"/>
              </a:rPr>
              <a:t>.</a:t>
            </a:r>
          </a:p>
          <a:p>
            <a:pPr marL="0" indent="0">
              <a:buNone/>
            </a:pPr>
            <a:r>
              <a:rPr lang="nl-NL" altLang="nl-NL" sz="2400" b="0" i="1" dirty="0">
                <a:solidFill>
                  <a:srgbClr val="283A97"/>
                </a:solidFill>
                <a:latin typeface="Arial" charset="0"/>
                <a:cs typeface="Arial" charset="0"/>
              </a:rPr>
              <a:t>Van den Muijsenbergh &amp; Oosterberg Pharos/ NHG 2016</a:t>
            </a:r>
          </a:p>
          <a:p>
            <a:pPr marL="0" indent="0">
              <a:buNone/>
            </a:pPr>
            <a:endParaRPr lang="nl-NL" altLang="nl-NL" sz="3600" b="0" dirty="0">
              <a:solidFill>
                <a:srgbClr val="283A97"/>
              </a:solidFill>
              <a:latin typeface="Arial" charset="0"/>
              <a:cs typeface="Arial" charset="0"/>
            </a:endParaRPr>
          </a:p>
        </p:txBody>
      </p:sp>
    </p:spTree>
    <p:extLst>
      <p:ext uri="{BB962C8B-B14F-4D97-AF65-F5344CB8AC3E}">
        <p14:creationId xmlns:p14="http://schemas.microsoft.com/office/powerpoint/2010/main" val="3966047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1"/>
          <p:cNvSpPr>
            <a:spLocks noGrp="1"/>
          </p:cNvSpPr>
          <p:nvPr>
            <p:ph idx="1"/>
          </p:nvPr>
        </p:nvSpPr>
        <p:spPr bwMode="auto">
          <a:xfrm>
            <a:off x="179512" y="1547813"/>
            <a:ext cx="9073007" cy="442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nl-NL" altLang="en-US" b="0" dirty="0">
                <a:solidFill>
                  <a:srgbClr val="283A97"/>
                </a:solidFill>
              </a:rPr>
              <a:t>aandacht, nieuwsgierigheid, respect</a:t>
            </a:r>
          </a:p>
          <a:p>
            <a:pPr>
              <a:buFontTx/>
              <a:buChar char="-"/>
            </a:pPr>
            <a:r>
              <a:rPr lang="nl-NL" altLang="en-US" b="0" dirty="0">
                <a:solidFill>
                  <a:srgbClr val="283A97"/>
                </a:solidFill>
              </a:rPr>
              <a:t>kennis etnische en sociaal – culturele verschillen</a:t>
            </a:r>
          </a:p>
          <a:p>
            <a:pPr>
              <a:buFontTx/>
              <a:buChar char="-"/>
            </a:pPr>
            <a:r>
              <a:rPr lang="nl-NL" altLang="en-US" b="0" dirty="0" smtClean="0">
                <a:solidFill>
                  <a:srgbClr val="283A97"/>
                </a:solidFill>
              </a:rPr>
              <a:t>communicatie aansluitend bij persoon </a:t>
            </a:r>
          </a:p>
          <a:p>
            <a:endParaRPr lang="en-US" altLang="en-US" dirty="0" smtClean="0"/>
          </a:p>
        </p:txBody>
      </p:sp>
      <p:sp>
        <p:nvSpPr>
          <p:cNvPr id="18435" name="Titel 2"/>
          <p:cNvSpPr>
            <a:spLocks noGrp="1"/>
          </p:cNvSpPr>
          <p:nvPr>
            <p:ph type="title"/>
          </p:nvPr>
        </p:nvSpPr>
        <p:spPr bwMode="auto">
          <a:xfrm>
            <a:off x="323528" y="530224"/>
            <a:ext cx="8602985" cy="109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algn="ctr"/>
            <a:r>
              <a:rPr lang="en-US" altLang="en-US" sz="3200" dirty="0" err="1" smtClean="0">
                <a:solidFill>
                  <a:srgbClr val="D60C8C"/>
                </a:solidFill>
              </a:rPr>
              <a:t>Persoonsgerichte</a:t>
            </a:r>
            <a:r>
              <a:rPr lang="en-US" altLang="en-US" sz="3200" dirty="0" smtClean="0">
                <a:solidFill>
                  <a:srgbClr val="D60C8C"/>
                </a:solidFill>
              </a:rPr>
              <a:t> </a:t>
            </a:r>
            <a:r>
              <a:rPr lang="en-US" altLang="en-US" sz="3200" dirty="0" err="1" smtClean="0">
                <a:solidFill>
                  <a:srgbClr val="D60C8C"/>
                </a:solidFill>
              </a:rPr>
              <a:t>zorg</a:t>
            </a:r>
            <a:r>
              <a:rPr lang="en-US" altLang="en-US" sz="3200" dirty="0" smtClean="0">
                <a:solidFill>
                  <a:srgbClr val="D60C8C"/>
                </a:solidFill>
              </a:rPr>
              <a:t> “plus”</a:t>
            </a:r>
            <a:br>
              <a:rPr lang="en-US" altLang="en-US" sz="3200" dirty="0" smtClean="0">
                <a:solidFill>
                  <a:srgbClr val="D60C8C"/>
                </a:solidFill>
              </a:rPr>
            </a:br>
            <a:r>
              <a:rPr lang="en-US" altLang="en-US" sz="3200" dirty="0" err="1" smtClean="0">
                <a:solidFill>
                  <a:srgbClr val="D60C8C"/>
                </a:solidFill>
              </a:rPr>
              <a:t>overbrugt</a:t>
            </a:r>
            <a:r>
              <a:rPr lang="en-US" altLang="en-US" sz="3200" dirty="0" smtClean="0">
                <a:solidFill>
                  <a:srgbClr val="D60C8C"/>
                </a:solidFill>
              </a:rPr>
              <a:t> </a:t>
            </a:r>
            <a:r>
              <a:rPr lang="en-US" altLang="en-US" sz="3200" dirty="0" err="1" smtClean="0">
                <a:solidFill>
                  <a:srgbClr val="D60C8C"/>
                </a:solidFill>
              </a:rPr>
              <a:t>verschillen</a:t>
            </a:r>
            <a:endParaRPr lang="en-US" altLang="en-US" sz="3200" dirty="0" smtClean="0">
              <a:solidFill>
                <a:srgbClr val="D60C8C"/>
              </a:solidFill>
            </a:endParaRPr>
          </a:p>
        </p:txBody>
      </p:sp>
      <p:sp>
        <p:nvSpPr>
          <p:cNvPr id="7" name="Titel 1"/>
          <p:cNvSpPr txBox="1">
            <a:spLocks/>
          </p:cNvSpPr>
          <p:nvPr/>
        </p:nvSpPr>
        <p:spPr>
          <a:xfrm>
            <a:off x="5595938" y="341313"/>
            <a:ext cx="3327400" cy="377825"/>
          </a:xfrm>
          <a:prstGeom prst="rect">
            <a:avLst/>
          </a:prstGeom>
          <a:noFill/>
        </p:spPr>
        <p:txBody>
          <a:bodyPr wrap="none" tIns="36000" bIns="32400">
            <a:spAutoFit/>
          </a:bodyPr>
          <a:lstStyle>
            <a:lvl1pPr>
              <a:defRPr sz="1600">
                <a:solidFill>
                  <a:srgbClr val="D60C8C"/>
                </a:solidFill>
                <a:latin typeface="+mj-lt"/>
              </a:defRPr>
            </a:lvl1pPr>
          </a:lstStyle>
          <a:p>
            <a:pPr eaLnBrk="0" hangingPunct="0">
              <a:spcBef>
                <a:spcPct val="0"/>
              </a:spcBef>
              <a:defRPr/>
            </a:pPr>
            <a:r>
              <a:rPr lang="nl-NL" sz="2000" kern="0" dirty="0" smtClean="0">
                <a:solidFill>
                  <a:srgbClr val="283A97"/>
                </a:solidFill>
                <a:ea typeface="+mj-ea"/>
                <a:cs typeface="+mj-cs"/>
              </a:rPr>
              <a:t>Klik om een titel te maken</a:t>
            </a:r>
            <a:endParaRPr lang="nl-NL" sz="2000" kern="0" dirty="0">
              <a:solidFill>
                <a:srgbClr val="283A97"/>
              </a:solidFill>
              <a:ea typeface="+mj-ea"/>
              <a:cs typeface="+mj-cs"/>
            </a:endParaRPr>
          </a:p>
        </p:txBody>
      </p:sp>
      <p:pic>
        <p:nvPicPr>
          <p:cNvPr id="8" name="Picture 4" descr="inspired"/>
          <p:cNvPicPr>
            <a:picLocks noChangeAspect="1" noChangeArrowheads="1"/>
          </p:cNvPicPr>
          <p:nvPr/>
        </p:nvPicPr>
        <p:blipFill>
          <a:blip r:embed="rId2" cstate="print"/>
          <a:srcRect/>
          <a:stretch>
            <a:fillRect/>
          </a:stretch>
        </p:blipFill>
        <p:spPr bwMode="auto">
          <a:xfrm>
            <a:off x="1115616" y="3214194"/>
            <a:ext cx="2813036" cy="2807094"/>
          </a:xfrm>
          <a:prstGeom prst="rect">
            <a:avLst/>
          </a:prstGeom>
          <a:noFill/>
          <a:ln w="9525">
            <a:noFill/>
            <a:miter lim="800000"/>
            <a:headEnd/>
            <a:tailEnd/>
          </a:ln>
        </p:spPr>
      </p:pic>
      <p:pic>
        <p:nvPicPr>
          <p:cNvPr id="9" name="Afbeelding 3"/>
          <p:cNvPicPr>
            <a:picLocks noChangeAspect="1"/>
          </p:cNvPicPr>
          <p:nvPr/>
        </p:nvPicPr>
        <p:blipFill>
          <a:blip r:embed="rId3" cstate="print"/>
          <a:srcRect/>
          <a:stretch>
            <a:fillRect/>
          </a:stretch>
        </p:blipFill>
        <p:spPr bwMode="auto">
          <a:xfrm>
            <a:off x="4603760" y="3401132"/>
            <a:ext cx="2488519" cy="2412117"/>
          </a:xfrm>
          <a:prstGeom prst="rect">
            <a:avLst/>
          </a:prstGeom>
          <a:noFill/>
          <a:ln w="9525">
            <a:noFill/>
            <a:miter lim="800000"/>
            <a:headEnd/>
            <a:tailEnd/>
          </a:ln>
        </p:spPr>
      </p:pic>
    </p:spTree>
    <p:extLst>
      <p:ext uri="{BB962C8B-B14F-4D97-AF65-F5344CB8AC3E}">
        <p14:creationId xmlns:p14="http://schemas.microsoft.com/office/powerpoint/2010/main" val="2825346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522288" y="548681"/>
            <a:ext cx="8099425" cy="648072"/>
          </a:xfrm>
        </p:spPr>
        <p:txBody>
          <a:bodyPr/>
          <a:lstStyle/>
          <a:p>
            <a:pPr algn="l"/>
            <a:r>
              <a:rPr lang="nl-NL" altLang="nl-NL" sz="3200" dirty="0" smtClean="0">
                <a:solidFill>
                  <a:srgbClr val="D60C8C"/>
                </a:solidFill>
              </a:rPr>
              <a:t>Begrijpt u dit beter?</a:t>
            </a:r>
            <a:endParaRPr lang="nl-NL" altLang="nl-NL" sz="3200" dirty="0">
              <a:solidFill>
                <a:srgbClr val="D60C8C"/>
              </a:solidFill>
            </a:endParaRP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314" y="1340768"/>
            <a:ext cx="7929440" cy="4755232"/>
          </a:xfrm>
        </p:spPr>
      </p:pic>
    </p:spTree>
    <p:extLst>
      <p:ext uri="{BB962C8B-B14F-4D97-AF65-F5344CB8AC3E}">
        <p14:creationId xmlns:p14="http://schemas.microsoft.com/office/powerpoint/2010/main" val="3112330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60000" y="1196752"/>
            <a:ext cx="8497888" cy="5040560"/>
          </a:xfrm>
        </p:spPr>
        <p:txBody>
          <a:bodyPr/>
          <a:lstStyle/>
          <a:p>
            <a:pPr>
              <a:lnSpc>
                <a:spcPct val="100000"/>
              </a:lnSpc>
            </a:pPr>
            <a:r>
              <a:rPr lang="nl-NL" dirty="0" smtClean="0"/>
              <a:t>Functioneel:</a:t>
            </a:r>
            <a:r>
              <a:rPr lang="nl-NL" b="0" dirty="0" smtClean="0"/>
              <a:t> kunnen lezen</a:t>
            </a:r>
          </a:p>
          <a:p>
            <a:pPr lvl="1">
              <a:lnSpc>
                <a:spcPct val="100000"/>
              </a:lnSpc>
            </a:pPr>
            <a:r>
              <a:rPr lang="nl-NL" b="0" dirty="0" smtClean="0"/>
              <a:t>In eigen taal (laaggeletterdheid)</a:t>
            </a:r>
          </a:p>
          <a:p>
            <a:pPr lvl="1">
              <a:lnSpc>
                <a:spcPct val="100000"/>
              </a:lnSpc>
            </a:pPr>
            <a:r>
              <a:rPr lang="nl-NL" b="0" dirty="0" smtClean="0"/>
              <a:t>In taal gastland (taalbarrière) </a:t>
            </a:r>
          </a:p>
          <a:p>
            <a:pPr lvl="1">
              <a:lnSpc>
                <a:spcPct val="100000"/>
              </a:lnSpc>
            </a:pPr>
            <a:endParaRPr lang="nl-NL" sz="600" b="0" dirty="0" smtClean="0"/>
          </a:p>
          <a:p>
            <a:pPr>
              <a:lnSpc>
                <a:spcPct val="100000"/>
              </a:lnSpc>
            </a:pPr>
            <a:r>
              <a:rPr lang="nl-NL" dirty="0" smtClean="0"/>
              <a:t>Interactief: </a:t>
            </a:r>
            <a:r>
              <a:rPr lang="nl-NL" b="0" dirty="0" smtClean="0"/>
              <a:t>begrijpend </a:t>
            </a:r>
            <a:r>
              <a:rPr lang="nl-NL" b="0" dirty="0"/>
              <a:t>lezen, </a:t>
            </a:r>
            <a:r>
              <a:rPr lang="nl-NL" b="0" dirty="0" smtClean="0"/>
              <a:t>hoofd- </a:t>
            </a:r>
            <a:r>
              <a:rPr lang="nl-NL" b="0" dirty="0"/>
              <a:t>van bijzaken </a:t>
            </a:r>
            <a:r>
              <a:rPr lang="nl-NL" b="0" dirty="0" smtClean="0"/>
              <a:t>scheiden vereist kennis van context / systeem</a:t>
            </a:r>
          </a:p>
          <a:p>
            <a:pPr lvl="1">
              <a:lnSpc>
                <a:spcPct val="100000"/>
              </a:lnSpc>
            </a:pPr>
            <a:r>
              <a:rPr lang="nl-NL" b="0" dirty="0" smtClean="0"/>
              <a:t>Vereist kennis van lichaam – ziekte </a:t>
            </a:r>
          </a:p>
          <a:p>
            <a:pPr lvl="1">
              <a:lnSpc>
                <a:spcPct val="100000"/>
              </a:lnSpc>
            </a:pPr>
            <a:r>
              <a:rPr lang="nl-NL" b="0" dirty="0" smtClean="0"/>
              <a:t>+ kennis van gezondheidszorgsysteem - denken</a:t>
            </a:r>
          </a:p>
          <a:p>
            <a:pPr>
              <a:lnSpc>
                <a:spcPct val="100000"/>
              </a:lnSpc>
            </a:pPr>
            <a:r>
              <a:rPr lang="nl-NL" dirty="0" smtClean="0"/>
              <a:t>Kritisch:</a:t>
            </a:r>
            <a:r>
              <a:rPr lang="nl-NL" b="0" dirty="0" smtClean="0"/>
              <a:t> toepassen informatie</a:t>
            </a:r>
          </a:p>
          <a:p>
            <a:pPr lvl="1">
              <a:lnSpc>
                <a:spcPct val="100000"/>
              </a:lnSpc>
            </a:pPr>
            <a:r>
              <a:rPr lang="nl-NL" b="0" dirty="0" smtClean="0"/>
              <a:t>Alleen mogelijk als in te passen is in eigen opvattingen / gewoonten / waarden (cultuur)</a:t>
            </a:r>
          </a:p>
          <a:p>
            <a:pPr marL="0" indent="0">
              <a:buNone/>
            </a:pPr>
            <a:endParaRPr lang="nl-NL" sz="1600" b="0" i="1" dirty="0" smtClean="0">
              <a:solidFill>
                <a:schemeClr val="accent2">
                  <a:lumMod val="60000"/>
                  <a:lumOff val="40000"/>
                </a:schemeClr>
              </a:solidFill>
            </a:endParaRPr>
          </a:p>
          <a:p>
            <a:pPr marL="0" indent="0">
              <a:buNone/>
            </a:pPr>
            <a:endParaRPr lang="nl-NL" sz="1600" b="0" i="1" dirty="0">
              <a:solidFill>
                <a:schemeClr val="accent2">
                  <a:lumMod val="60000"/>
                  <a:lumOff val="40000"/>
                </a:schemeClr>
              </a:solidFill>
            </a:endParaRPr>
          </a:p>
          <a:p>
            <a:pPr marL="0" indent="0">
              <a:buNone/>
            </a:pPr>
            <a:r>
              <a:rPr lang="nl-NL" sz="1600" b="0" i="1" dirty="0" smtClean="0">
                <a:solidFill>
                  <a:schemeClr val="accent2">
                    <a:lumMod val="60000"/>
                    <a:lumOff val="40000"/>
                  </a:schemeClr>
                </a:solidFill>
              </a:rPr>
              <a:t>Sørensen </a:t>
            </a:r>
            <a:r>
              <a:rPr lang="nl-NL" sz="1600" b="0" i="1" dirty="0">
                <a:solidFill>
                  <a:schemeClr val="accent2">
                    <a:lumMod val="60000"/>
                    <a:lumOff val="40000"/>
                  </a:schemeClr>
                </a:solidFill>
              </a:rPr>
              <a:t>et al Health </a:t>
            </a:r>
            <a:r>
              <a:rPr lang="nl-NL" sz="1600" b="0" i="1" dirty="0" err="1">
                <a:solidFill>
                  <a:schemeClr val="accent2">
                    <a:lumMod val="60000"/>
                    <a:lumOff val="40000"/>
                  </a:schemeClr>
                </a:solidFill>
              </a:rPr>
              <a:t>literacy</a:t>
            </a:r>
            <a:r>
              <a:rPr lang="nl-NL" sz="1600" b="0" i="1" dirty="0">
                <a:solidFill>
                  <a:schemeClr val="accent2">
                    <a:lumMod val="60000"/>
                    <a:lumOff val="40000"/>
                  </a:schemeClr>
                </a:solidFill>
              </a:rPr>
              <a:t> </a:t>
            </a:r>
            <a:r>
              <a:rPr lang="nl-NL" sz="1600" b="0" i="1" dirty="0" err="1">
                <a:solidFill>
                  <a:schemeClr val="accent2">
                    <a:lumMod val="60000"/>
                    <a:lumOff val="40000"/>
                  </a:schemeClr>
                </a:solidFill>
              </a:rPr>
              <a:t>and</a:t>
            </a:r>
            <a:r>
              <a:rPr lang="nl-NL" sz="1600" b="0" i="1" dirty="0">
                <a:solidFill>
                  <a:schemeClr val="accent2">
                    <a:lumMod val="60000"/>
                    <a:lumOff val="40000"/>
                  </a:schemeClr>
                </a:solidFill>
              </a:rPr>
              <a:t> public health: a </a:t>
            </a:r>
            <a:r>
              <a:rPr lang="nl-NL" sz="1600" b="0" i="1" dirty="0" err="1">
                <a:solidFill>
                  <a:schemeClr val="accent2">
                    <a:lumMod val="60000"/>
                    <a:lumOff val="40000"/>
                  </a:schemeClr>
                </a:solidFill>
              </a:rPr>
              <a:t>systematic</a:t>
            </a:r>
            <a:r>
              <a:rPr lang="nl-NL" sz="1600" b="0" i="1" dirty="0">
                <a:solidFill>
                  <a:schemeClr val="accent2">
                    <a:lumMod val="60000"/>
                    <a:lumOff val="40000"/>
                  </a:schemeClr>
                </a:solidFill>
              </a:rPr>
              <a:t> review </a:t>
            </a:r>
            <a:r>
              <a:rPr lang="nl-NL" sz="1600" b="0" i="1" dirty="0" err="1">
                <a:solidFill>
                  <a:schemeClr val="accent2">
                    <a:lumMod val="60000"/>
                    <a:lumOff val="40000"/>
                  </a:schemeClr>
                </a:solidFill>
              </a:rPr>
              <a:t>and</a:t>
            </a:r>
            <a:r>
              <a:rPr lang="nl-NL" sz="1600" b="0" i="1" dirty="0">
                <a:solidFill>
                  <a:schemeClr val="accent2">
                    <a:lumMod val="60000"/>
                    <a:lumOff val="40000"/>
                  </a:schemeClr>
                </a:solidFill>
              </a:rPr>
              <a:t> </a:t>
            </a:r>
            <a:r>
              <a:rPr lang="nl-NL" sz="1600" b="0" i="1" dirty="0" err="1">
                <a:solidFill>
                  <a:schemeClr val="accent2">
                    <a:lumMod val="60000"/>
                    <a:lumOff val="40000"/>
                  </a:schemeClr>
                </a:solidFill>
              </a:rPr>
              <a:t>integration</a:t>
            </a:r>
            <a:r>
              <a:rPr lang="nl-NL" sz="1600" b="0" i="1" dirty="0">
                <a:solidFill>
                  <a:schemeClr val="accent2">
                    <a:lumMod val="60000"/>
                    <a:lumOff val="40000"/>
                  </a:schemeClr>
                </a:solidFill>
              </a:rPr>
              <a:t> of </a:t>
            </a:r>
            <a:r>
              <a:rPr lang="nl-NL" sz="1600" b="0" i="1" dirty="0" err="1">
                <a:solidFill>
                  <a:schemeClr val="accent2">
                    <a:lumMod val="60000"/>
                    <a:lumOff val="40000"/>
                  </a:schemeClr>
                </a:solidFill>
              </a:rPr>
              <a:t>definitions</a:t>
            </a:r>
            <a:r>
              <a:rPr lang="nl-NL" sz="1600" b="0" i="1" dirty="0">
                <a:solidFill>
                  <a:schemeClr val="accent2">
                    <a:lumMod val="60000"/>
                    <a:lumOff val="40000"/>
                  </a:schemeClr>
                </a:solidFill>
              </a:rPr>
              <a:t> </a:t>
            </a:r>
            <a:r>
              <a:rPr lang="nl-NL" sz="1600" b="0" i="1" dirty="0" err="1">
                <a:solidFill>
                  <a:schemeClr val="accent2">
                    <a:lumMod val="60000"/>
                    <a:lumOff val="40000"/>
                  </a:schemeClr>
                </a:solidFill>
              </a:rPr>
              <a:t>and</a:t>
            </a:r>
            <a:r>
              <a:rPr lang="nl-NL" sz="1600" b="0" i="1" dirty="0">
                <a:solidFill>
                  <a:schemeClr val="accent2">
                    <a:lumMod val="60000"/>
                    <a:lumOff val="40000"/>
                  </a:schemeClr>
                </a:solidFill>
              </a:rPr>
              <a:t> </a:t>
            </a:r>
            <a:r>
              <a:rPr lang="nl-NL" sz="1600" b="0" i="1" dirty="0" err="1">
                <a:solidFill>
                  <a:schemeClr val="accent2">
                    <a:lumMod val="60000"/>
                    <a:lumOff val="40000"/>
                  </a:schemeClr>
                </a:solidFill>
              </a:rPr>
              <a:t>models</a:t>
            </a:r>
            <a:r>
              <a:rPr lang="nl-NL" sz="1600" b="0" i="1" dirty="0">
                <a:solidFill>
                  <a:schemeClr val="accent2">
                    <a:lumMod val="60000"/>
                    <a:lumOff val="40000"/>
                  </a:schemeClr>
                </a:solidFill>
              </a:rPr>
              <a:t>. BMC Public Health, 2012; 12(1):80 </a:t>
            </a:r>
            <a:endParaRPr lang="nl-NL" altLang="nl-NL" sz="1600" b="0" i="1" dirty="0">
              <a:solidFill>
                <a:schemeClr val="accent2">
                  <a:lumMod val="60000"/>
                  <a:lumOff val="40000"/>
                </a:schemeClr>
              </a:solidFill>
            </a:endParaRPr>
          </a:p>
          <a:p>
            <a:pPr marL="0" indent="0">
              <a:buNone/>
            </a:pPr>
            <a:r>
              <a:rPr lang="nl-NL" b="0" dirty="0" smtClean="0"/>
              <a:t> </a:t>
            </a:r>
            <a:endParaRPr lang="nl-NL" dirty="0"/>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4</a:t>
            </a:fld>
            <a:endParaRPr lang="nl-NL"/>
          </a:p>
        </p:txBody>
      </p:sp>
      <p:sp>
        <p:nvSpPr>
          <p:cNvPr id="7" name="Tijdelijke aanduiding voor tekst 6"/>
          <p:cNvSpPr txBox="1">
            <a:spLocks/>
          </p:cNvSpPr>
          <p:nvPr/>
        </p:nvSpPr>
        <p:spPr bwMode="auto">
          <a:xfrm>
            <a:off x="341250" y="590995"/>
            <a:ext cx="8604250"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None/>
              <a:defRPr sz="2000" b="1">
                <a:solidFill>
                  <a:srgbClr val="283A97"/>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2B54"/>
                </a:solidFill>
                <a:latin typeface="+mn-lt"/>
              </a:defRPr>
            </a:lvl2pPr>
            <a:lvl3pPr marL="1143000" indent="-228600" algn="l" rtl="0" eaLnBrk="0" fontAlgn="base" hangingPunct="0">
              <a:spcBef>
                <a:spcPct val="20000"/>
              </a:spcBef>
              <a:spcAft>
                <a:spcPct val="0"/>
              </a:spcAft>
              <a:buChar char="•"/>
              <a:defRPr sz="2000" b="1">
                <a:solidFill>
                  <a:srgbClr val="002B54"/>
                </a:solidFill>
                <a:latin typeface="+mn-lt"/>
              </a:defRPr>
            </a:lvl3pPr>
            <a:lvl4pPr marL="1600200" indent="-228600" algn="l" rtl="0" eaLnBrk="0" fontAlgn="base" hangingPunct="0">
              <a:spcBef>
                <a:spcPct val="20000"/>
              </a:spcBef>
              <a:spcAft>
                <a:spcPct val="0"/>
              </a:spcAft>
              <a:buChar char="–"/>
              <a:defRPr b="1">
                <a:solidFill>
                  <a:srgbClr val="002B54"/>
                </a:solidFill>
                <a:latin typeface="+mn-lt"/>
              </a:defRPr>
            </a:lvl4pPr>
            <a:lvl5pPr marL="2057400" indent="-228600" algn="l" rtl="0" eaLnBrk="0" fontAlgn="base" hangingPunct="0">
              <a:spcBef>
                <a:spcPct val="20000"/>
              </a:spcBef>
              <a:spcAft>
                <a:spcPct val="0"/>
              </a:spcAft>
              <a:buChar char="»"/>
              <a:defRPr sz="1600" b="1">
                <a:solidFill>
                  <a:srgbClr val="002B54"/>
                </a:solidFill>
                <a:latin typeface="+mn-lt"/>
              </a:defRPr>
            </a:lvl5pPr>
            <a:lvl6pPr marL="2514600" indent="-228600" algn="l" rtl="0" fontAlgn="base">
              <a:spcBef>
                <a:spcPct val="20000"/>
              </a:spcBef>
              <a:spcAft>
                <a:spcPct val="0"/>
              </a:spcAft>
              <a:buChar char="»"/>
              <a:defRPr sz="1600">
                <a:solidFill>
                  <a:srgbClr val="1C1C1C"/>
                </a:solidFill>
                <a:latin typeface="+mn-lt"/>
              </a:defRPr>
            </a:lvl6pPr>
            <a:lvl7pPr marL="2971800" indent="-228600" algn="l" rtl="0" fontAlgn="base">
              <a:spcBef>
                <a:spcPct val="20000"/>
              </a:spcBef>
              <a:spcAft>
                <a:spcPct val="0"/>
              </a:spcAft>
              <a:buChar char="»"/>
              <a:defRPr sz="1600">
                <a:solidFill>
                  <a:srgbClr val="1C1C1C"/>
                </a:solidFill>
                <a:latin typeface="+mn-lt"/>
              </a:defRPr>
            </a:lvl7pPr>
            <a:lvl8pPr marL="3429000" indent="-228600" algn="l" rtl="0" fontAlgn="base">
              <a:spcBef>
                <a:spcPct val="20000"/>
              </a:spcBef>
              <a:spcAft>
                <a:spcPct val="0"/>
              </a:spcAft>
              <a:buChar char="»"/>
              <a:defRPr sz="1600">
                <a:solidFill>
                  <a:srgbClr val="1C1C1C"/>
                </a:solidFill>
                <a:latin typeface="+mn-lt"/>
              </a:defRPr>
            </a:lvl8pPr>
            <a:lvl9pPr marL="3886200" indent="-228600" algn="l" rtl="0" fontAlgn="base">
              <a:spcBef>
                <a:spcPct val="20000"/>
              </a:spcBef>
              <a:spcAft>
                <a:spcPct val="0"/>
              </a:spcAft>
              <a:buChar char="»"/>
              <a:defRPr sz="1600">
                <a:solidFill>
                  <a:srgbClr val="1C1C1C"/>
                </a:solidFill>
                <a:latin typeface="+mn-lt"/>
              </a:defRPr>
            </a:lvl9pPr>
          </a:lstStyle>
          <a:p>
            <a:r>
              <a:rPr lang="nl-NL" altLang="nl-NL" sz="2800" kern="0" dirty="0" smtClean="0">
                <a:solidFill>
                  <a:srgbClr val="D60C8C"/>
                </a:solidFill>
                <a:ea typeface="ＭＳ Ｐゴシック" pitchFamily="34" charset="-128"/>
              </a:rPr>
              <a:t>Gezondheidsvaardigheden situationeel bepaald</a:t>
            </a:r>
            <a:endParaRPr lang="nl-NL" altLang="nl-NL" sz="2800" kern="0" dirty="0">
              <a:solidFill>
                <a:srgbClr val="D60C8C"/>
              </a:solidFill>
              <a:ea typeface="ＭＳ Ｐゴシック" pitchFamily="34" charset="-128"/>
            </a:endParaRPr>
          </a:p>
        </p:txBody>
      </p:sp>
    </p:spTree>
    <p:extLst>
      <p:ext uri="{BB962C8B-B14F-4D97-AF65-F5344CB8AC3E}">
        <p14:creationId xmlns:p14="http://schemas.microsoft.com/office/powerpoint/2010/main" val="1504476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p:cNvSpPr>
            <a:spLocks noGrp="1"/>
          </p:cNvSpPr>
          <p:nvPr>
            <p:ph type="title"/>
          </p:nvPr>
        </p:nvSpPr>
        <p:spPr>
          <a:xfrm>
            <a:off x="520469" y="471942"/>
            <a:ext cx="8099425" cy="648072"/>
          </a:xfrm>
        </p:spPr>
        <p:txBody>
          <a:bodyPr/>
          <a:lstStyle/>
          <a:p>
            <a:pPr algn="l"/>
            <a:r>
              <a:rPr lang="nl-NL" altLang="nl-NL" sz="3200" dirty="0">
                <a:solidFill>
                  <a:srgbClr val="D60C8C"/>
                </a:solidFill>
              </a:rPr>
              <a:t>Migratie </a:t>
            </a:r>
            <a:r>
              <a:rPr lang="nl-NL" altLang="nl-NL" sz="3200" dirty="0" smtClean="0">
                <a:solidFill>
                  <a:srgbClr val="D60C8C"/>
                </a:solidFill>
              </a:rPr>
              <a:t>gezondheidsrisico</a:t>
            </a:r>
            <a:endParaRPr lang="nl-NL" altLang="nl-NL" sz="3200" dirty="0">
              <a:solidFill>
                <a:srgbClr val="D60C8C"/>
              </a:solidFill>
            </a:endParaRPr>
          </a:p>
        </p:txBody>
      </p:sp>
      <p:sp>
        <p:nvSpPr>
          <p:cNvPr id="5" name="Tijdelijke aanduiding voor inhoud 4"/>
          <p:cNvSpPr>
            <a:spLocks noGrp="1"/>
          </p:cNvSpPr>
          <p:nvPr>
            <p:ph idx="1"/>
          </p:nvPr>
        </p:nvSpPr>
        <p:spPr>
          <a:xfrm>
            <a:off x="522288" y="1268760"/>
            <a:ext cx="8099425" cy="5328592"/>
          </a:xfrm>
        </p:spPr>
        <p:txBody>
          <a:bodyPr/>
          <a:lstStyle/>
          <a:p>
            <a:pPr>
              <a:defRPr/>
            </a:pPr>
            <a:r>
              <a:rPr lang="nl-NL" sz="2800" b="0" dirty="0" smtClean="0">
                <a:solidFill>
                  <a:srgbClr val="283A97"/>
                </a:solidFill>
                <a:cs typeface="Arial" charset="0"/>
              </a:rPr>
              <a:t>Slechtere ervaren gezondheid</a:t>
            </a:r>
          </a:p>
          <a:p>
            <a:pPr>
              <a:defRPr/>
            </a:pPr>
            <a:r>
              <a:rPr lang="nl-NL" b="0" dirty="0" smtClean="0">
                <a:solidFill>
                  <a:srgbClr val="283A97"/>
                </a:solidFill>
                <a:cs typeface="Arial" charset="0"/>
              </a:rPr>
              <a:t>2-4 x zoveel Diabetes Mellitus</a:t>
            </a:r>
          </a:p>
          <a:p>
            <a:pPr>
              <a:defRPr/>
            </a:pPr>
            <a:r>
              <a:rPr lang="nl-NL" b="0" dirty="0" smtClean="0">
                <a:solidFill>
                  <a:srgbClr val="283A97"/>
                </a:solidFill>
                <a:cs typeface="Arial" charset="0"/>
              </a:rPr>
              <a:t>Vaker overgewicht</a:t>
            </a:r>
          </a:p>
          <a:p>
            <a:pPr>
              <a:defRPr/>
            </a:pPr>
            <a:r>
              <a:rPr lang="nl-NL" sz="2800" b="0" dirty="0" smtClean="0">
                <a:solidFill>
                  <a:srgbClr val="283A97"/>
                </a:solidFill>
                <a:cs typeface="Arial" charset="0"/>
              </a:rPr>
              <a:t>Meer depressie, en angststoornissen</a:t>
            </a:r>
          </a:p>
          <a:p>
            <a:pPr>
              <a:defRPr/>
            </a:pPr>
            <a:r>
              <a:rPr lang="nl-NL" b="0" dirty="0" smtClean="0">
                <a:solidFill>
                  <a:srgbClr val="283A97"/>
                </a:solidFill>
                <a:cs typeface="Arial" charset="0"/>
              </a:rPr>
              <a:t>Meer </a:t>
            </a:r>
            <a:r>
              <a:rPr lang="nl-NL" sz="2800" b="0" dirty="0" smtClean="0">
                <a:solidFill>
                  <a:srgbClr val="283A97"/>
                </a:solidFill>
                <a:cs typeface="Arial" charset="0"/>
              </a:rPr>
              <a:t>artrose, ongelukken, SOA </a:t>
            </a:r>
            <a:endParaRPr lang="nl-NL" sz="2800" b="0" dirty="0">
              <a:solidFill>
                <a:srgbClr val="283A97"/>
              </a:solidFill>
              <a:cs typeface="Arial" charset="0"/>
            </a:endParaRPr>
          </a:p>
          <a:p>
            <a:pPr marL="322263" lvl="2" indent="0">
              <a:buFontTx/>
              <a:buNone/>
              <a:defRPr/>
            </a:pPr>
            <a:endParaRPr lang="nl-NL" sz="2800" b="0" dirty="0" smtClean="0">
              <a:solidFill>
                <a:srgbClr val="283A97"/>
              </a:solidFill>
            </a:endParaRPr>
          </a:p>
          <a:p>
            <a:pPr marL="322263" lvl="2" indent="0">
              <a:buFontTx/>
              <a:buNone/>
              <a:defRPr/>
            </a:pPr>
            <a:endParaRPr lang="nl-NL" sz="2800" b="0" dirty="0">
              <a:solidFill>
                <a:srgbClr val="283A97"/>
              </a:solidFill>
            </a:endParaRPr>
          </a:p>
          <a:p>
            <a:pPr marL="322263" lvl="2" indent="0">
              <a:buFontTx/>
              <a:buNone/>
              <a:defRPr/>
            </a:pPr>
            <a:endParaRPr lang="nl-NL" sz="2800" b="0" dirty="0" smtClean="0">
              <a:solidFill>
                <a:srgbClr val="283A97"/>
              </a:solidFill>
            </a:endParaRPr>
          </a:p>
          <a:p>
            <a:pPr marL="322263" lvl="2" indent="0">
              <a:buFontTx/>
              <a:buNone/>
              <a:defRPr/>
            </a:pPr>
            <a:r>
              <a:rPr lang="nl-NL" sz="1600" b="0" i="1" dirty="0" smtClean="0">
                <a:solidFill>
                  <a:schemeClr val="accent2">
                    <a:lumMod val="60000"/>
                    <a:lumOff val="40000"/>
                  </a:schemeClr>
                </a:solidFill>
              </a:rPr>
              <a:t>Mock </a:t>
            </a:r>
            <a:r>
              <a:rPr lang="nl-NL" sz="1600" b="0" i="1" dirty="0" err="1" smtClean="0">
                <a:solidFill>
                  <a:schemeClr val="accent2">
                    <a:lumMod val="60000"/>
                    <a:lumOff val="40000"/>
                  </a:schemeClr>
                </a:solidFill>
              </a:rPr>
              <a:t>Munoz</a:t>
            </a:r>
            <a:r>
              <a:rPr lang="nl-NL" sz="1600" b="0" i="1" dirty="0" smtClean="0">
                <a:solidFill>
                  <a:schemeClr val="accent2">
                    <a:lumMod val="60000"/>
                    <a:lumOff val="40000"/>
                  </a:schemeClr>
                </a:solidFill>
              </a:rPr>
              <a:t> de Luna et al (2015) </a:t>
            </a:r>
            <a:r>
              <a:rPr lang="nl-NL" sz="1600" b="0" i="1" dirty="0" err="1" smtClean="0">
                <a:solidFill>
                  <a:schemeClr val="accent2">
                    <a:lumMod val="60000"/>
                    <a:lumOff val="40000"/>
                  </a:schemeClr>
                </a:solidFill>
              </a:rPr>
              <a:t>Synthesis</a:t>
            </a:r>
            <a:r>
              <a:rPr lang="nl-NL" sz="1600" b="0" i="1" dirty="0" smtClean="0">
                <a:solidFill>
                  <a:schemeClr val="accent2">
                    <a:lumMod val="60000"/>
                    <a:lumOff val="40000"/>
                  </a:schemeClr>
                </a:solidFill>
              </a:rPr>
              <a:t> report MEM-</a:t>
            </a:r>
            <a:r>
              <a:rPr lang="nl-NL" sz="1600" b="0" i="1" dirty="0" err="1" smtClean="0">
                <a:solidFill>
                  <a:schemeClr val="accent2">
                    <a:lumMod val="60000"/>
                    <a:lumOff val="40000"/>
                  </a:schemeClr>
                </a:solidFill>
              </a:rPr>
              <a:t>tp</a:t>
            </a:r>
            <a:r>
              <a:rPr lang="nl-NL" sz="1600" b="0" i="1" dirty="0" smtClean="0">
                <a:solidFill>
                  <a:schemeClr val="accent2">
                    <a:lumMod val="60000"/>
                    <a:lumOff val="40000"/>
                  </a:schemeClr>
                </a:solidFill>
              </a:rPr>
              <a:t> project </a:t>
            </a:r>
            <a:endParaRPr lang="nl-NL" sz="1600" b="0" i="1" dirty="0">
              <a:solidFill>
                <a:schemeClr val="accent2">
                  <a:lumMod val="60000"/>
                  <a:lumOff val="40000"/>
                </a:schemeClr>
              </a:solidFill>
            </a:endParaRPr>
          </a:p>
          <a:p>
            <a:pPr marL="322263" lvl="2" indent="0">
              <a:buNone/>
              <a:defRPr/>
            </a:pPr>
            <a:r>
              <a:rPr lang="nl-NL" sz="1600" b="0" i="1" dirty="0" err="1" smtClean="0">
                <a:solidFill>
                  <a:schemeClr val="accent2">
                    <a:lumMod val="60000"/>
                    <a:lumOff val="40000"/>
                  </a:schemeClr>
                </a:solidFill>
              </a:rPr>
              <a:t>KifKif</a:t>
            </a:r>
            <a:r>
              <a:rPr lang="nl-NL" sz="1600" b="0" i="1" dirty="0" smtClean="0">
                <a:solidFill>
                  <a:schemeClr val="accent2">
                    <a:lumMod val="60000"/>
                    <a:lumOff val="40000"/>
                  </a:schemeClr>
                </a:solidFill>
              </a:rPr>
              <a:t> Gezondheid en gezondheidszorg bij allochtonen in Vlaanderen 2008</a:t>
            </a:r>
          </a:p>
          <a:p>
            <a:pPr marL="322263" lvl="2" indent="0">
              <a:buNone/>
              <a:defRPr/>
            </a:pPr>
            <a:r>
              <a:rPr lang="nl-NL" sz="1600" b="0" i="1" dirty="0" err="1">
                <a:solidFill>
                  <a:schemeClr val="accent2">
                    <a:lumMod val="60000"/>
                    <a:lumOff val="40000"/>
                  </a:schemeClr>
                </a:solidFill>
              </a:rPr>
              <a:t>Derluyn</a:t>
            </a:r>
            <a:r>
              <a:rPr lang="nl-NL" sz="1600" b="0" i="1" dirty="0">
                <a:solidFill>
                  <a:schemeClr val="accent2">
                    <a:lumMod val="60000"/>
                    <a:lumOff val="40000"/>
                  </a:schemeClr>
                </a:solidFill>
              </a:rPr>
              <a:t> et al Naar een interculturele gezondheidszorg 2011</a:t>
            </a:r>
          </a:p>
        </p:txBody>
      </p:sp>
    </p:spTree>
    <p:extLst>
      <p:ext uri="{BB962C8B-B14F-4D97-AF65-F5344CB8AC3E}">
        <p14:creationId xmlns:p14="http://schemas.microsoft.com/office/powerpoint/2010/main" val="887862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5176" y="404664"/>
            <a:ext cx="8686800" cy="720081"/>
          </a:xfrm>
        </p:spPr>
        <p:txBody>
          <a:bodyPr/>
          <a:lstStyle/>
          <a:p>
            <a:pPr algn="l"/>
            <a:r>
              <a:rPr lang="nl-NL" altLang="en-US" sz="3600" dirty="0"/>
              <a:t>  </a:t>
            </a:r>
            <a:r>
              <a:rPr lang="nl-NL" altLang="en-US" sz="3200" dirty="0">
                <a:solidFill>
                  <a:srgbClr val="D60C8C"/>
                </a:solidFill>
              </a:rPr>
              <a:t>Oorzaken gezondheidsachterstand</a:t>
            </a:r>
          </a:p>
        </p:txBody>
      </p:sp>
      <p:sp>
        <p:nvSpPr>
          <p:cNvPr id="7171" name="Rectangle 3"/>
          <p:cNvSpPr>
            <a:spLocks noGrp="1" noChangeArrowheads="1"/>
          </p:cNvSpPr>
          <p:nvPr>
            <p:ph idx="1"/>
          </p:nvPr>
        </p:nvSpPr>
        <p:spPr>
          <a:xfrm>
            <a:off x="295176" y="1124745"/>
            <a:ext cx="8198048" cy="5112990"/>
          </a:xfrm>
        </p:spPr>
        <p:txBody>
          <a:bodyPr/>
          <a:lstStyle/>
          <a:p>
            <a:pPr marL="839787" lvl="1" indent="-514350">
              <a:buAutoNum type="arabicPeriod"/>
              <a:defRPr/>
            </a:pPr>
            <a:r>
              <a:rPr lang="nl-NL" altLang="en-US" sz="2800" b="0" dirty="0" smtClean="0">
                <a:solidFill>
                  <a:srgbClr val="283A97"/>
                </a:solidFill>
              </a:rPr>
              <a:t>Persoonlijk </a:t>
            </a:r>
            <a:r>
              <a:rPr lang="nl-NL" altLang="en-US" sz="2800" b="0" dirty="0">
                <a:solidFill>
                  <a:srgbClr val="283A97"/>
                </a:solidFill>
              </a:rPr>
              <a:t>(genetisch / </a:t>
            </a:r>
            <a:r>
              <a:rPr lang="nl-NL" altLang="en-US" sz="2800" b="0" dirty="0" smtClean="0">
                <a:solidFill>
                  <a:srgbClr val="283A97"/>
                </a:solidFill>
              </a:rPr>
              <a:t>herkomstland</a:t>
            </a:r>
            <a:endParaRPr lang="nl-NL" altLang="en-US" sz="2800" b="0" dirty="0">
              <a:solidFill>
                <a:srgbClr val="283A97"/>
              </a:solidFill>
            </a:endParaRPr>
          </a:p>
          <a:p>
            <a:pPr marL="839787" lvl="1" indent="-514350">
              <a:buAutoNum type="arabicPeriod"/>
              <a:defRPr/>
            </a:pPr>
            <a:r>
              <a:rPr lang="nl-NL" altLang="en-US" sz="2800" b="0" dirty="0" smtClean="0">
                <a:solidFill>
                  <a:srgbClr val="283A97"/>
                </a:solidFill>
              </a:rPr>
              <a:t>Sociaal</a:t>
            </a:r>
            <a:r>
              <a:rPr lang="nl-NL" altLang="en-US" sz="2800" b="0" dirty="0">
                <a:solidFill>
                  <a:srgbClr val="283A97"/>
                </a:solidFill>
              </a:rPr>
              <a:t>: lage SES - migratiestress</a:t>
            </a:r>
          </a:p>
          <a:p>
            <a:pPr marL="839787" lvl="1" indent="-514350">
              <a:buNone/>
              <a:defRPr/>
            </a:pPr>
            <a:r>
              <a:rPr lang="nl-NL" altLang="en-US" sz="2800" dirty="0" smtClean="0">
                <a:solidFill>
                  <a:srgbClr val="283A97"/>
                </a:solidFill>
              </a:rPr>
              <a:t>3. Beperkte </a:t>
            </a:r>
            <a:r>
              <a:rPr lang="nl-NL" altLang="en-US" sz="2800" dirty="0">
                <a:solidFill>
                  <a:srgbClr val="283A97"/>
                </a:solidFill>
              </a:rPr>
              <a:t>gezondheidsvaardigheden</a:t>
            </a:r>
          </a:p>
          <a:p>
            <a:pPr marL="782637" lvl="1" indent="-457200">
              <a:buFont typeface="Arial" panose="020B0604020202020204" pitchFamily="34" charset="0"/>
              <a:buChar char="•"/>
              <a:defRPr/>
            </a:pPr>
            <a:r>
              <a:rPr lang="nl-NL" altLang="en-US" sz="2800" b="0" dirty="0" smtClean="0">
                <a:solidFill>
                  <a:srgbClr val="283A97"/>
                </a:solidFill>
              </a:rPr>
              <a:t>Taalbarrière</a:t>
            </a:r>
            <a:endParaRPr lang="nl-NL" altLang="en-US" sz="2800" b="0" dirty="0">
              <a:solidFill>
                <a:srgbClr val="283A97"/>
              </a:solidFill>
            </a:endParaRPr>
          </a:p>
          <a:p>
            <a:pPr marL="782637" lvl="1" indent="-457200">
              <a:buFont typeface="Arial" panose="020B0604020202020204" pitchFamily="34" charset="0"/>
              <a:buChar char="•"/>
              <a:defRPr/>
            </a:pPr>
            <a:r>
              <a:rPr lang="nl-NL" altLang="en-US" sz="2800" b="0" dirty="0" smtClean="0">
                <a:solidFill>
                  <a:srgbClr val="283A97"/>
                </a:solidFill>
              </a:rPr>
              <a:t>Lage opleiding – Laaggeletterdheid</a:t>
            </a:r>
          </a:p>
          <a:p>
            <a:pPr marL="782637" lvl="1" indent="-457200">
              <a:buFont typeface="Arial" panose="020B0604020202020204" pitchFamily="34" charset="0"/>
              <a:buChar char="•"/>
              <a:defRPr/>
            </a:pPr>
            <a:r>
              <a:rPr lang="nl-NL" altLang="en-US" sz="2800" b="0" dirty="0" smtClean="0">
                <a:solidFill>
                  <a:srgbClr val="283A97"/>
                </a:solidFill>
              </a:rPr>
              <a:t>Beperkte kennis lichaam</a:t>
            </a:r>
          </a:p>
          <a:p>
            <a:pPr marL="782637" lvl="1" indent="-457200">
              <a:buFont typeface="Arial" panose="020B0604020202020204" pitchFamily="34" charset="0"/>
              <a:buChar char="•"/>
              <a:defRPr/>
            </a:pPr>
            <a:r>
              <a:rPr lang="nl-NL" altLang="en-US" sz="2800" b="0" dirty="0" smtClean="0">
                <a:solidFill>
                  <a:srgbClr val="283A97"/>
                </a:solidFill>
              </a:rPr>
              <a:t>Culturele verschillen opvattingen goede zorg</a:t>
            </a:r>
          </a:p>
          <a:p>
            <a:pPr marL="325437" lvl="1" indent="0">
              <a:buNone/>
              <a:defRPr/>
            </a:pPr>
            <a:r>
              <a:rPr lang="nl-NL" altLang="en-US" sz="2800" b="0" dirty="0" smtClean="0">
                <a:solidFill>
                  <a:srgbClr val="283A97"/>
                </a:solidFill>
              </a:rPr>
              <a:t>4. Zorg sluit niet aan – niet cultureel competent</a:t>
            </a:r>
            <a:endParaRPr lang="nl-NL" altLang="en-US" sz="2800" b="0" dirty="0">
              <a:solidFill>
                <a:srgbClr val="283A97"/>
              </a:solidFill>
            </a:endParaRPr>
          </a:p>
          <a:p>
            <a:pPr marL="0" indent="0">
              <a:buNone/>
            </a:pPr>
            <a:r>
              <a:rPr lang="en-US" sz="1600" b="0" i="1" dirty="0" smtClean="0">
                <a:solidFill>
                  <a:schemeClr val="accent2">
                    <a:lumMod val="60000"/>
                    <a:lumOff val="40000"/>
                  </a:schemeClr>
                </a:solidFill>
              </a:rPr>
              <a:t>Commission </a:t>
            </a:r>
            <a:r>
              <a:rPr lang="en-US" sz="1600" b="0" i="1" dirty="0">
                <a:solidFill>
                  <a:schemeClr val="accent2">
                    <a:lumMod val="60000"/>
                    <a:lumOff val="40000"/>
                  </a:schemeClr>
                </a:solidFill>
              </a:rPr>
              <a:t>on social determinants of health et al. </a:t>
            </a:r>
            <a:r>
              <a:rPr lang="en-US" sz="1600" b="0" i="1" dirty="0" smtClean="0">
                <a:solidFill>
                  <a:schemeClr val="accent2">
                    <a:lumMod val="60000"/>
                    <a:lumOff val="40000"/>
                  </a:schemeClr>
                </a:solidFill>
              </a:rPr>
              <a:t>2007 Achieving </a:t>
            </a:r>
            <a:r>
              <a:rPr lang="en-US" sz="1600" b="0" i="1" dirty="0">
                <a:solidFill>
                  <a:schemeClr val="accent2">
                    <a:lumMod val="60000"/>
                    <a:lumOff val="40000"/>
                  </a:schemeClr>
                </a:solidFill>
              </a:rPr>
              <a:t>health equity: from root causes to fair outcomes: Commission on Social Determinants of Health, Interim </a:t>
            </a:r>
            <a:r>
              <a:rPr lang="en-US" sz="1600" b="0" i="1" dirty="0" smtClean="0">
                <a:solidFill>
                  <a:schemeClr val="accent2">
                    <a:lumMod val="60000"/>
                    <a:lumOff val="40000"/>
                  </a:schemeClr>
                </a:solidFill>
              </a:rPr>
              <a:t>statement. WHO Regional Office Europe (2010) How </a:t>
            </a:r>
            <a:r>
              <a:rPr lang="en-US" sz="1600" b="0" i="1" dirty="0">
                <a:solidFill>
                  <a:schemeClr val="accent2">
                    <a:lumMod val="60000"/>
                    <a:lumOff val="40000"/>
                  </a:schemeClr>
                </a:solidFill>
              </a:rPr>
              <a:t>health systems can address health inequities linked to </a:t>
            </a:r>
            <a:r>
              <a:rPr lang="en-US" sz="1600" b="0" i="1" dirty="0" smtClean="0">
                <a:solidFill>
                  <a:schemeClr val="accent2">
                    <a:lumMod val="60000"/>
                    <a:lumOff val="40000"/>
                  </a:schemeClr>
                </a:solidFill>
              </a:rPr>
              <a:t>migration and </a:t>
            </a:r>
            <a:r>
              <a:rPr lang="en-US" sz="1600" b="0" i="1" dirty="0">
                <a:solidFill>
                  <a:schemeClr val="accent2">
                    <a:lumMod val="60000"/>
                    <a:lumOff val="40000"/>
                  </a:schemeClr>
                </a:solidFill>
              </a:rPr>
              <a:t>ethnicity</a:t>
            </a:r>
            <a:r>
              <a:rPr lang="en-US" sz="1600" b="0" i="1" dirty="0" smtClean="0">
                <a:solidFill>
                  <a:schemeClr val="accent2">
                    <a:lumMod val="60000"/>
                    <a:lumOff val="40000"/>
                  </a:schemeClr>
                </a:solidFill>
              </a:rPr>
              <a:t>.</a:t>
            </a:r>
            <a:endParaRPr lang="en-US" sz="5400" b="0" i="1" dirty="0">
              <a:solidFill>
                <a:schemeClr val="accent2">
                  <a:lumMod val="60000"/>
                  <a:lumOff val="40000"/>
                </a:schemeClr>
              </a:solidFill>
            </a:endParaRPr>
          </a:p>
          <a:p>
            <a:pPr marL="325437" lvl="1" indent="0" algn="ctr">
              <a:spcBef>
                <a:spcPts val="600"/>
              </a:spcBef>
              <a:buNone/>
              <a:defRPr/>
            </a:pPr>
            <a:endParaRPr lang="nl-NL" altLang="en-US" sz="2800" dirty="0">
              <a:solidFill>
                <a:srgbClr val="283A97"/>
              </a:solidFill>
            </a:endParaRPr>
          </a:p>
          <a:p>
            <a:pPr marL="782637" lvl="1" indent="-457200">
              <a:buFontTx/>
              <a:buChar char="-"/>
              <a:defRPr/>
            </a:pPr>
            <a:endParaRPr lang="nl-NL" altLang="en-US" sz="2800" b="0" dirty="0">
              <a:solidFill>
                <a:srgbClr val="283A97"/>
              </a:solidFill>
            </a:endParaRPr>
          </a:p>
          <a:p>
            <a:pPr marL="0" indent="0" defTabSz="914400">
              <a:buNone/>
              <a:defRPr/>
            </a:pPr>
            <a:endParaRPr lang="nl-NL" altLang="en-US" sz="2800" dirty="0">
              <a:solidFill>
                <a:srgbClr val="000066"/>
              </a:solidFill>
            </a:endParaRPr>
          </a:p>
        </p:txBody>
      </p:sp>
    </p:spTree>
    <p:extLst>
      <p:ext uri="{BB962C8B-B14F-4D97-AF65-F5344CB8AC3E}">
        <p14:creationId xmlns:p14="http://schemas.microsoft.com/office/powerpoint/2010/main" val="3059843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251520" y="404664"/>
            <a:ext cx="8784976" cy="648072"/>
          </a:xfrm>
        </p:spPr>
        <p:txBody>
          <a:bodyPr/>
          <a:lstStyle/>
          <a:p>
            <a:pPr algn="l"/>
            <a:r>
              <a:rPr lang="en-US" altLang="nl-NL" sz="3200" dirty="0" smtClean="0">
                <a:solidFill>
                  <a:srgbClr val="D60C8C"/>
                </a:solidFill>
                <a:latin typeface="Arial" charset="0"/>
                <a:cs typeface="Arial" charset="0"/>
              </a:rPr>
              <a:t>1. </a:t>
            </a:r>
            <a:r>
              <a:rPr lang="en-US" altLang="nl-NL" sz="3200" dirty="0" err="1" smtClean="0">
                <a:solidFill>
                  <a:srgbClr val="D60C8C"/>
                </a:solidFill>
                <a:latin typeface="Arial" charset="0"/>
                <a:cs typeface="Arial" charset="0"/>
              </a:rPr>
              <a:t>Persoonsgebonden</a:t>
            </a:r>
            <a:r>
              <a:rPr lang="en-US" altLang="nl-NL" sz="3200" dirty="0" smtClean="0">
                <a:solidFill>
                  <a:srgbClr val="D60C8C"/>
                </a:solidFill>
                <a:latin typeface="Arial" charset="0"/>
                <a:cs typeface="Arial" charset="0"/>
              </a:rPr>
              <a:t> </a:t>
            </a:r>
            <a:r>
              <a:rPr lang="en-US" altLang="nl-NL" sz="3200" dirty="0" err="1" smtClean="0">
                <a:solidFill>
                  <a:srgbClr val="D60C8C"/>
                </a:solidFill>
                <a:latin typeface="Arial" charset="0"/>
                <a:cs typeface="Arial" charset="0"/>
              </a:rPr>
              <a:t>factoren</a:t>
            </a:r>
            <a:endParaRPr lang="en-US" altLang="nl-NL" sz="3200" dirty="0">
              <a:solidFill>
                <a:srgbClr val="D60C8C"/>
              </a:solidFill>
              <a:latin typeface="Arial" charset="0"/>
              <a:cs typeface="Arial" charset="0"/>
            </a:endParaRPr>
          </a:p>
        </p:txBody>
      </p:sp>
      <p:sp>
        <p:nvSpPr>
          <p:cNvPr id="45059" name="Tijdelijke aanduiding voor inhoud 2"/>
          <p:cNvSpPr>
            <a:spLocks noGrp="1"/>
          </p:cNvSpPr>
          <p:nvPr>
            <p:ph idx="1"/>
          </p:nvPr>
        </p:nvSpPr>
        <p:spPr>
          <a:xfrm>
            <a:off x="251520" y="1268760"/>
            <a:ext cx="8892480" cy="4827240"/>
          </a:xfrm>
        </p:spPr>
        <p:txBody>
          <a:bodyPr/>
          <a:lstStyle/>
          <a:p>
            <a:pPr marL="457200" lvl="1" indent="0">
              <a:buNone/>
            </a:pPr>
            <a:r>
              <a:rPr lang="nl-NL" altLang="nl-NL" sz="2800" b="0" dirty="0" smtClean="0">
                <a:solidFill>
                  <a:srgbClr val="283A97"/>
                </a:solidFill>
                <a:latin typeface="Arial" charset="0"/>
                <a:cs typeface="Arial" charset="0"/>
              </a:rPr>
              <a:t>Genetisch</a:t>
            </a:r>
          </a:p>
          <a:p>
            <a:pPr marL="457200" lvl="1" indent="0">
              <a:buNone/>
            </a:pPr>
            <a:r>
              <a:rPr lang="nl-NL" altLang="nl-NL" sz="2800" b="0" dirty="0" smtClean="0">
                <a:solidFill>
                  <a:srgbClr val="283A97"/>
                </a:solidFill>
                <a:latin typeface="Arial" charset="0"/>
                <a:cs typeface="Arial" charset="0"/>
              </a:rPr>
              <a:t>	andere ziekten (Behçet, FMF, Thalassemie)</a:t>
            </a:r>
          </a:p>
          <a:p>
            <a:pPr marL="457200" lvl="1" indent="0">
              <a:buNone/>
            </a:pPr>
            <a:r>
              <a:rPr lang="nl-NL" altLang="nl-NL" sz="2800" b="0" dirty="0" smtClean="0">
                <a:solidFill>
                  <a:srgbClr val="283A97"/>
                </a:solidFill>
                <a:latin typeface="Arial" charset="0"/>
                <a:cs typeface="Arial" charset="0"/>
              </a:rPr>
              <a:t>	andere uiting ziekte (DM, Hypertensie)</a:t>
            </a:r>
          </a:p>
          <a:p>
            <a:pPr marL="457200" lvl="1" indent="0">
              <a:buNone/>
            </a:pPr>
            <a:r>
              <a:rPr lang="nl-NL" altLang="nl-NL" sz="2800" b="0" dirty="0" smtClean="0">
                <a:solidFill>
                  <a:srgbClr val="283A97"/>
                </a:solidFill>
                <a:latin typeface="Arial" charset="0"/>
                <a:cs typeface="Arial" charset="0"/>
              </a:rPr>
              <a:t>	andere reactie therapie</a:t>
            </a:r>
          </a:p>
          <a:p>
            <a:pPr marL="457200" lvl="1" indent="0">
              <a:buNone/>
            </a:pPr>
            <a:r>
              <a:rPr lang="nl-NL" altLang="nl-NL" sz="2800" b="0" dirty="0" smtClean="0">
                <a:solidFill>
                  <a:srgbClr val="283A97"/>
                </a:solidFill>
                <a:latin typeface="Arial" charset="0"/>
                <a:cs typeface="Arial" charset="0"/>
              </a:rPr>
              <a:t>Land van herkomst</a:t>
            </a:r>
          </a:p>
          <a:p>
            <a:pPr marL="457200" lvl="1" indent="0">
              <a:buNone/>
            </a:pPr>
            <a:r>
              <a:rPr lang="nl-NL" altLang="nl-NL" sz="2800" b="0" dirty="0" smtClean="0">
                <a:solidFill>
                  <a:srgbClr val="283A97"/>
                </a:solidFill>
                <a:latin typeface="Arial" charset="0"/>
                <a:cs typeface="Arial" charset="0"/>
              </a:rPr>
              <a:t>	infecties (TBC, HIV, Hepatitis, Parasieten)</a:t>
            </a:r>
          </a:p>
          <a:p>
            <a:pPr marL="457200" lvl="1" indent="0">
              <a:buNone/>
            </a:pPr>
            <a:r>
              <a:rPr lang="nl-NL" altLang="nl-NL" sz="2800" b="0" dirty="0" smtClean="0">
                <a:solidFill>
                  <a:srgbClr val="283A97"/>
                </a:solidFill>
                <a:latin typeface="Arial" charset="0"/>
                <a:cs typeface="Arial" charset="0"/>
              </a:rPr>
              <a:t>Donkere huidskleur</a:t>
            </a:r>
          </a:p>
          <a:p>
            <a:pPr marL="457200" lvl="1" indent="0">
              <a:buNone/>
            </a:pPr>
            <a:r>
              <a:rPr lang="nl-NL" altLang="nl-NL" sz="2800" b="0" dirty="0" smtClean="0">
                <a:solidFill>
                  <a:srgbClr val="283A97"/>
                </a:solidFill>
                <a:latin typeface="Arial" charset="0"/>
                <a:cs typeface="Arial" charset="0"/>
              </a:rPr>
              <a:t>	Vitamine D deficiëntie</a:t>
            </a:r>
          </a:p>
          <a:p>
            <a:pPr marL="457200" lvl="1" indent="0">
              <a:buNone/>
            </a:pPr>
            <a:r>
              <a:rPr lang="nl-NL" altLang="nl-NL" sz="2800" b="0" dirty="0" smtClean="0">
                <a:solidFill>
                  <a:srgbClr val="283A97"/>
                </a:solidFill>
                <a:latin typeface="Arial" charset="0"/>
                <a:cs typeface="Arial" charset="0"/>
              </a:rPr>
              <a:t>	verschillen dermatologie</a:t>
            </a:r>
            <a:endParaRPr lang="nl-NL" altLang="nl-NL" sz="2800" b="0" dirty="0">
              <a:solidFill>
                <a:srgbClr val="283A97"/>
              </a:solidFill>
              <a:latin typeface="Arial" charset="0"/>
              <a:cs typeface="Arial" charset="0"/>
            </a:endParaRPr>
          </a:p>
        </p:txBody>
      </p:sp>
    </p:spTree>
    <p:extLst>
      <p:ext uri="{BB962C8B-B14F-4D97-AF65-F5344CB8AC3E}">
        <p14:creationId xmlns:p14="http://schemas.microsoft.com/office/powerpoint/2010/main" val="274261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323528" y="609600"/>
            <a:ext cx="8640960" cy="587152"/>
          </a:xfrm>
          <a:prstGeom prst="rect">
            <a:avLst/>
          </a:prstGeom>
        </p:spPr>
        <p:txBody>
          <a:bodyPr/>
          <a:lstStyle/>
          <a:p>
            <a:pPr algn="l"/>
            <a:r>
              <a:rPr lang="nl-NL" altLang="en-US" sz="3200" dirty="0" smtClean="0">
                <a:solidFill>
                  <a:srgbClr val="D60C8C"/>
                </a:solidFill>
                <a:latin typeface="Arial" pitchFamily="34" charset="0"/>
                <a:cs typeface="Arial" pitchFamily="34" charset="0"/>
              </a:rPr>
              <a:t>2. Sociale factoren</a:t>
            </a:r>
            <a:r>
              <a:rPr lang="nl-NL" altLang="en-US" sz="3200" dirty="0">
                <a:solidFill>
                  <a:srgbClr val="002060"/>
                </a:solidFill>
                <a:latin typeface="Arial" pitchFamily="34" charset="0"/>
                <a:cs typeface="Arial" pitchFamily="34" charset="0"/>
              </a:rPr>
              <a:t/>
            </a:r>
            <a:br>
              <a:rPr lang="nl-NL" altLang="en-US" sz="3200" dirty="0">
                <a:solidFill>
                  <a:srgbClr val="002060"/>
                </a:solidFill>
                <a:latin typeface="Arial" pitchFamily="34" charset="0"/>
                <a:cs typeface="Arial" pitchFamily="34" charset="0"/>
              </a:rPr>
            </a:br>
            <a:endParaRPr lang="en-US" altLang="en-US" sz="3200" b="1" dirty="0">
              <a:solidFill>
                <a:srgbClr val="D60C8C"/>
              </a:solidFill>
              <a:latin typeface="Arial" pitchFamily="34" charset="0"/>
              <a:cs typeface="Arial" pitchFamily="34" charset="0"/>
            </a:endParaRPr>
          </a:p>
        </p:txBody>
      </p:sp>
      <p:sp>
        <p:nvSpPr>
          <p:cNvPr id="6" name="Tijdelijke aanduiding voor inhoud 5"/>
          <p:cNvSpPr>
            <a:spLocks noGrp="1"/>
          </p:cNvSpPr>
          <p:nvPr>
            <p:ph idx="1"/>
          </p:nvPr>
        </p:nvSpPr>
        <p:spPr>
          <a:xfrm>
            <a:off x="685800" y="1412776"/>
            <a:ext cx="7772400" cy="4683224"/>
          </a:xfrm>
        </p:spPr>
        <p:txBody>
          <a:bodyPr/>
          <a:lstStyle/>
          <a:p>
            <a:pPr>
              <a:buNone/>
            </a:pPr>
            <a:r>
              <a:rPr lang="nl-NL" altLang="en-US" b="0" dirty="0" smtClean="0">
                <a:solidFill>
                  <a:srgbClr val="283A97"/>
                </a:solidFill>
                <a:latin typeface="Arial" pitchFamily="34" charset="0"/>
                <a:cs typeface="Arial" pitchFamily="34" charset="0"/>
              </a:rPr>
              <a:t>1</a:t>
            </a:r>
            <a:r>
              <a:rPr lang="nl-NL" altLang="en-US" b="0" baseline="30000" dirty="0" smtClean="0">
                <a:solidFill>
                  <a:srgbClr val="283A97"/>
                </a:solidFill>
                <a:latin typeface="Arial" pitchFamily="34" charset="0"/>
                <a:cs typeface="Arial" pitchFamily="34" charset="0"/>
              </a:rPr>
              <a:t>e</a:t>
            </a:r>
            <a:r>
              <a:rPr lang="nl-NL" altLang="en-US" b="0" dirty="0" smtClean="0">
                <a:solidFill>
                  <a:srgbClr val="283A97"/>
                </a:solidFill>
                <a:latin typeface="Arial" pitchFamily="34" charset="0"/>
                <a:cs typeface="Arial" pitchFamily="34" charset="0"/>
              </a:rPr>
              <a:t> generatie migranten 30% laaggeletterd</a:t>
            </a:r>
          </a:p>
          <a:p>
            <a:pPr>
              <a:buNone/>
            </a:pPr>
            <a:r>
              <a:rPr lang="nl-NL" altLang="en-US" b="0" dirty="0" smtClean="0">
                <a:solidFill>
                  <a:srgbClr val="283A97"/>
                </a:solidFill>
                <a:latin typeface="Arial" pitchFamily="34" charset="0"/>
                <a:cs typeface="Arial" pitchFamily="34" charset="0"/>
              </a:rPr>
              <a:t>Meer </a:t>
            </a:r>
            <a:r>
              <a:rPr lang="nl-NL" altLang="en-US" b="0" dirty="0">
                <a:solidFill>
                  <a:srgbClr val="283A97"/>
                </a:solidFill>
                <a:latin typeface="Arial" pitchFamily="34" charset="0"/>
                <a:cs typeface="Arial" pitchFamily="34" charset="0"/>
              </a:rPr>
              <a:t>a</a:t>
            </a:r>
            <a:r>
              <a:rPr lang="nl-NL" altLang="en-US" b="0" dirty="0" smtClean="0">
                <a:solidFill>
                  <a:srgbClr val="283A97"/>
                </a:solidFill>
                <a:latin typeface="Arial" pitchFamily="34" charset="0"/>
                <a:cs typeface="Arial" pitchFamily="34" charset="0"/>
              </a:rPr>
              <a:t>rmoede onder migranten </a:t>
            </a:r>
          </a:p>
          <a:p>
            <a:pPr>
              <a:buNone/>
            </a:pPr>
            <a:r>
              <a:rPr lang="nl-NL" altLang="en-US" b="0" dirty="0" smtClean="0">
                <a:solidFill>
                  <a:srgbClr val="283A97"/>
                </a:solidFill>
                <a:latin typeface="Arial" pitchFamily="34" charset="0"/>
                <a:cs typeface="Arial" pitchFamily="34" charset="0"/>
              </a:rPr>
              <a:t>&gt;30% ervaart discriminatie</a:t>
            </a:r>
          </a:p>
          <a:p>
            <a:pPr lvl="1"/>
            <a:r>
              <a:rPr lang="nl-NL" altLang="en-US" b="0" dirty="0" smtClean="0">
                <a:solidFill>
                  <a:srgbClr val="283A97"/>
                </a:solidFill>
                <a:latin typeface="Arial" pitchFamily="34" charset="0"/>
                <a:cs typeface="Arial" pitchFamily="34" charset="0"/>
              </a:rPr>
              <a:t>Leidt tot hypertensie</a:t>
            </a:r>
          </a:p>
          <a:p>
            <a:pPr lvl="1"/>
            <a:r>
              <a:rPr lang="nl-NL" altLang="en-US" b="0" dirty="0" smtClean="0">
                <a:solidFill>
                  <a:srgbClr val="283A97"/>
                </a:solidFill>
                <a:latin typeface="Arial" pitchFamily="34" charset="0"/>
                <a:cs typeface="Arial" pitchFamily="34" charset="0"/>
              </a:rPr>
              <a:t>En meer angststoornis / depressie</a:t>
            </a:r>
            <a:endParaRPr lang="nl-NL" altLang="en-US" b="0" dirty="0">
              <a:solidFill>
                <a:srgbClr val="283A97"/>
              </a:solidFill>
              <a:latin typeface="Arial" pitchFamily="34" charset="0"/>
              <a:cs typeface="Arial" pitchFamily="34" charset="0"/>
            </a:endParaRPr>
          </a:p>
          <a:p>
            <a:pPr>
              <a:buNone/>
            </a:pPr>
            <a:r>
              <a:rPr lang="nl-NL" altLang="en-US" b="0" dirty="0" smtClean="0">
                <a:solidFill>
                  <a:srgbClr val="283A97"/>
                </a:solidFill>
                <a:latin typeface="Arial" pitchFamily="34" charset="0"/>
                <a:cs typeface="Arial" pitchFamily="34" charset="0"/>
              </a:rPr>
              <a:t>	-&gt; </a:t>
            </a:r>
            <a:r>
              <a:rPr lang="nl-NL" altLang="en-US" b="0" dirty="0">
                <a:solidFill>
                  <a:srgbClr val="283A97"/>
                </a:solidFill>
                <a:latin typeface="Arial" pitchFamily="34" charset="0"/>
                <a:cs typeface="Arial" pitchFamily="34" charset="0"/>
              </a:rPr>
              <a:t>wantrouwen artsen</a:t>
            </a:r>
          </a:p>
          <a:p>
            <a:pPr>
              <a:buNone/>
            </a:pPr>
            <a:r>
              <a:rPr lang="nl-NL" altLang="en-US" b="0" dirty="0">
                <a:solidFill>
                  <a:srgbClr val="283A97"/>
                </a:solidFill>
                <a:latin typeface="Arial" pitchFamily="34" charset="0"/>
                <a:cs typeface="Arial" pitchFamily="34" charset="0"/>
              </a:rPr>
              <a:t>	</a:t>
            </a:r>
            <a:endParaRPr lang="nl-NL" altLang="en-US" b="0" dirty="0" smtClean="0">
              <a:solidFill>
                <a:srgbClr val="283A97"/>
              </a:solidFill>
              <a:latin typeface="Arial" pitchFamily="34" charset="0"/>
              <a:cs typeface="Arial" pitchFamily="34" charset="0"/>
            </a:endParaRPr>
          </a:p>
        </p:txBody>
      </p:sp>
      <p:sp>
        <p:nvSpPr>
          <p:cNvPr id="2" name="Rechthoek 1"/>
          <p:cNvSpPr/>
          <p:nvPr/>
        </p:nvSpPr>
        <p:spPr>
          <a:xfrm>
            <a:off x="323528" y="5114193"/>
            <a:ext cx="8208912" cy="1717393"/>
          </a:xfrm>
          <a:prstGeom prst="rect">
            <a:avLst/>
          </a:prstGeom>
        </p:spPr>
        <p:txBody>
          <a:bodyPr wrap="square">
            <a:spAutoFit/>
          </a:bodyPr>
          <a:lstStyle/>
          <a:p>
            <a:pPr algn="l"/>
            <a:endParaRPr lang="nl-NL" sz="1600" b="0" i="1" dirty="0" smtClean="0">
              <a:solidFill>
                <a:schemeClr val="accent2">
                  <a:lumMod val="60000"/>
                  <a:lumOff val="40000"/>
                </a:schemeClr>
              </a:solidFill>
              <a:latin typeface="Arial Narrow" panose="020B0606020202030204" pitchFamily="34" charset="0"/>
            </a:endParaRPr>
          </a:p>
          <a:p>
            <a:pPr algn="l"/>
            <a:r>
              <a:rPr lang="nl-NL" sz="1600" b="0" i="1" dirty="0" smtClean="0">
                <a:solidFill>
                  <a:schemeClr val="accent2">
                    <a:lumMod val="60000"/>
                    <a:lumOff val="40000"/>
                  </a:schemeClr>
                </a:solidFill>
                <a:latin typeface="Arial Narrow" panose="020B0606020202030204" pitchFamily="34" charset="0"/>
              </a:rPr>
              <a:t>Muijsenbergh </a:t>
            </a:r>
            <a:r>
              <a:rPr lang="nl-NL" sz="1600" b="0" i="1" dirty="0">
                <a:solidFill>
                  <a:schemeClr val="accent2">
                    <a:lumMod val="60000"/>
                    <a:lumOff val="40000"/>
                  </a:schemeClr>
                </a:solidFill>
                <a:latin typeface="Arial Narrow" panose="020B0606020202030204" pitchFamily="34" charset="0"/>
              </a:rPr>
              <a:t>M van </a:t>
            </a:r>
            <a:r>
              <a:rPr lang="nl-NL" sz="1600" b="0" i="1" dirty="0" smtClean="0">
                <a:solidFill>
                  <a:schemeClr val="accent2">
                    <a:lumMod val="60000"/>
                    <a:lumOff val="40000"/>
                  </a:schemeClr>
                </a:solidFill>
                <a:latin typeface="Arial Narrow" panose="020B0606020202030204" pitchFamily="34" charset="0"/>
              </a:rPr>
              <a:t>den et al. </a:t>
            </a:r>
            <a:r>
              <a:rPr lang="nl-NL" sz="1600" b="0" i="1" dirty="0">
                <a:solidFill>
                  <a:schemeClr val="accent2">
                    <a:lumMod val="60000"/>
                    <a:lumOff val="40000"/>
                  </a:schemeClr>
                </a:solidFill>
                <a:latin typeface="Arial Narrow" panose="020B0606020202030204" pitchFamily="34" charset="0"/>
              </a:rPr>
              <a:t>Insluiting en uitsluiting van migranten in de gezondheidszorg. In: </a:t>
            </a:r>
            <a:r>
              <a:rPr lang="nl-NL" sz="1600" b="0" i="1" dirty="0" err="1">
                <a:solidFill>
                  <a:schemeClr val="accent2">
                    <a:lumMod val="60000"/>
                    <a:lumOff val="40000"/>
                  </a:schemeClr>
                </a:solidFill>
                <a:latin typeface="Arial Narrow" panose="020B0606020202030204" pitchFamily="34" charset="0"/>
              </a:rPr>
              <a:t>Wolffers</a:t>
            </a:r>
            <a:r>
              <a:rPr lang="nl-NL" sz="1600" b="0" i="1" dirty="0">
                <a:solidFill>
                  <a:schemeClr val="accent2">
                    <a:lumMod val="60000"/>
                    <a:lumOff val="40000"/>
                  </a:schemeClr>
                </a:solidFill>
                <a:latin typeface="Arial Narrow" panose="020B0606020202030204" pitchFamily="34" charset="0"/>
              </a:rPr>
              <a:t> I, Kwaak A van der, Beelen N van (red.). Culturele diversiteit in de gezondheidszorg. Kennis, attitude en vaardigheden. Bussum: Uitgeverij </a:t>
            </a:r>
            <a:r>
              <a:rPr lang="nl-NL" sz="1600" b="0" i="1" dirty="0" err="1">
                <a:solidFill>
                  <a:schemeClr val="accent2">
                    <a:lumMod val="60000"/>
                    <a:lumOff val="40000"/>
                  </a:schemeClr>
                </a:solidFill>
                <a:latin typeface="Arial Narrow" panose="020B0606020202030204" pitchFamily="34" charset="0"/>
              </a:rPr>
              <a:t>Coutinho</a:t>
            </a:r>
            <a:r>
              <a:rPr lang="nl-NL" sz="1600" b="0" i="1" dirty="0">
                <a:solidFill>
                  <a:schemeClr val="accent2">
                    <a:lumMod val="60000"/>
                    <a:lumOff val="40000"/>
                  </a:schemeClr>
                </a:solidFill>
                <a:latin typeface="Arial Narrow" panose="020B0606020202030204" pitchFamily="34" charset="0"/>
              </a:rPr>
              <a:t>; 2013, pp. 107-119.</a:t>
            </a:r>
          </a:p>
          <a:p>
            <a:pPr algn="l"/>
            <a:endParaRPr lang="nl-NL" sz="1600" b="0" i="1" dirty="0" smtClean="0">
              <a:solidFill>
                <a:schemeClr val="accent2">
                  <a:lumMod val="60000"/>
                  <a:lumOff val="40000"/>
                </a:schemeClr>
              </a:solidFill>
              <a:latin typeface="Arial Narrow" panose="020B0606020202030204" pitchFamily="34" charset="0"/>
            </a:endParaRPr>
          </a:p>
          <a:p>
            <a:pPr algn="l"/>
            <a:endParaRPr lang="nl-NL" sz="1600" i="1" dirty="0">
              <a:solidFill>
                <a:schemeClr val="accent2">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25222432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MacHD:Users:jaspersuijten:Desktop:Olga Kolenburg:infographiccopy.tif"/>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043608" y="620688"/>
            <a:ext cx="7488831" cy="5704701"/>
          </a:xfrm>
          <a:prstGeom prst="rect">
            <a:avLst/>
          </a:prstGeom>
        </p:spPr>
      </p:pic>
    </p:spTree>
    <p:extLst>
      <p:ext uri="{BB962C8B-B14F-4D97-AF65-F5344CB8AC3E}">
        <p14:creationId xmlns:p14="http://schemas.microsoft.com/office/powerpoint/2010/main" val="29905450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pPr>
      <a:bodyPr wrap="none" tIns="36000" bIns="36000" anchor="ctr">
        <a:spAutoFit/>
      </a:bodyPr>
      <a:lstStyle>
        <a:defPPr>
          <a:spcBef>
            <a:spcPct val="0"/>
          </a:spcBef>
          <a:defRPr sz="2000" dirty="0">
            <a:solidFill>
              <a:srgbClr val="283A97"/>
            </a:solidFill>
            <a:latin typeface="+mn-lt"/>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00000"/>
          </a:lnSpc>
          <a:spcBef>
            <a:spcPct val="20000"/>
          </a:spcBef>
          <a:spcAft>
            <a:spcPct val="0"/>
          </a:spcAft>
          <a:buClrTx/>
          <a:buSzTx/>
          <a:buFontTx/>
          <a:buNone/>
          <a:tabLst/>
          <a:defRPr kumimoji="0" lang="nl-NL" sz="2800" b="1" i="0" u="none" strike="noStrike" cap="none" normalizeH="0" baseline="0" smtClean="0">
            <a:ln>
              <a:noFill/>
            </a:ln>
            <a:solidFill>
              <a:srgbClr val="1C1C1C"/>
            </a:solidFill>
            <a:effectLst/>
            <a:latin typeface="Verdana" pitchFamily="34" charset="0"/>
          </a:defRPr>
        </a:defPPr>
      </a:lstStyle>
    </a:lnDef>
    <a:txDef>
      <a:spPr>
        <a:noFill/>
      </a:spPr>
      <a:bodyPr wrap="none">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000" b="1" i="0" u="none" strike="noStrike" kern="0" cap="none" spc="0" normalizeH="0" baseline="0" noProof="0" dirty="0" smtClean="0">
            <a:ln>
              <a:noFill/>
            </a:ln>
            <a:solidFill>
              <a:srgbClr val="283A97"/>
            </a:solidFill>
            <a:effectLst/>
            <a:uLnTx/>
            <a:uFillTx/>
            <a:latin typeface="+mj-lt"/>
            <a:ea typeface="+mj-ea"/>
            <a:cs typeface="+mj-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otK Document" ma:contentTypeID="0x01010095118CB012448146B5F5789EC2043D93001BD64C018CA4104DA937AA903DA4F862" ma:contentTypeVersion="0" ma:contentTypeDescription="" ma:contentTypeScope="" ma:versionID="7e2352e24ff5fc4015344d7da1194b68">
  <xsd:schema xmlns:xsd="http://www.w3.org/2001/XMLSchema" xmlns:xs="http://www.w3.org/2001/XMLSchema" xmlns:p="http://schemas.microsoft.com/office/2006/metadata/properties" xmlns:ns2="c00ca64f-17b4-44a7-b42f-24288c80706a" xmlns:ns3="93BA74C4-AAAA-4E9E-B769-06A62B3CF6B1" xmlns:ns4="6694ed9c-1122-4631-b246-f254168301df" targetNamespace="http://schemas.microsoft.com/office/2006/metadata/properties" ma:root="true" ma:fieldsID="91247ae53c33dcf2f0a6b8083358ab86" ns2:_="" ns3:_="" ns4:_="">
    <xsd:import namespace="c00ca64f-17b4-44a7-b42f-24288c80706a"/>
    <xsd:import namespace="93BA74C4-AAAA-4E9E-B769-06A62B3CF6B1"/>
    <xsd:import namespace="6694ed9c-1122-4631-b246-f254168301df"/>
    <xsd:element name="properties">
      <xsd:complexType>
        <xsd:sequence>
          <xsd:element name="documentManagement">
            <xsd:complexType>
              <xsd:all>
                <xsd:element ref="ns2:g312a0b2a6034aa989a5f99e7ff3f4da" minOccurs="0"/>
                <xsd:element ref="ns2:TaxCatchAll" minOccurs="0"/>
                <xsd:element ref="ns2:TaxCatchAllLabel" minOccurs="0"/>
                <xsd:element ref="ns3:Vergaderdatum" minOccurs="0"/>
                <xsd:element ref="ns2: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ca64f-17b4-44a7-b42f-24288c80706a" elementFormDefault="qualified">
    <xsd:import namespace="http://schemas.microsoft.com/office/2006/documentManagement/types"/>
    <xsd:import namespace="http://schemas.microsoft.com/office/infopath/2007/PartnerControls"/>
    <xsd:element name="g312a0b2a6034aa989a5f99e7ff3f4da" ma:index="8" nillable="true" ma:taxonomy="true" ma:internalName="g312a0b2a6034aa989a5f99e7ff3f4da" ma:taxonomyFieldName="Documenttype" ma:displayName="Documenttype" ma:default="" ma:fieldId="{0312a0b2-a603-4aa9-89a5-f99e7ff3f4da}" ma:sspId="7e56ce3f-bfdf-4e5c-aa96-29d822493801" ma:termSetId="62326958-5aab-4eff-baf0-d226fab31b64" ma:anchorId="f64a3105-fa9d-4a19-87d8-f81d3fb77cfe" ma:open="false" ma:isKeyword="false">
      <xsd:complexType>
        <xsd:sequence>
          <xsd:element ref="pc:Terms" minOccurs="0" maxOccurs="1"/>
        </xsd:sequence>
      </xsd:complexType>
    </xsd:element>
    <xsd:element name="TaxCatchAll" ma:index="9" nillable="true" ma:displayName="Taxonomy Catch All Column" ma:hidden="true" ma:list="{30e9c496-1416-415b-ba11-e407761ce251}" ma:internalName="TaxCatchAll" ma:showField="CatchAllData" ma:web="c00ca64f-17b4-44a7-b42f-24288c80706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0e9c496-1416-415b-ba11-e407761ce251}" ma:internalName="TaxCatchAllLabel" ma:readOnly="true" ma:showField="CatchAllDataLabel" ma:web="c00ca64f-17b4-44a7-b42f-24288c80706a">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3BA74C4-AAAA-4E9E-B769-06A62B3CF6B1" elementFormDefault="qualified">
    <xsd:import namespace="http://schemas.microsoft.com/office/2006/documentManagement/types"/>
    <xsd:import namespace="http://schemas.microsoft.com/office/infopath/2007/PartnerControls"/>
    <xsd:element name="Vergaderdatum" ma:index="12" nillable="true" ma:displayName="Vergaderdatum" ma:list="{FC8126BB-3BB6-4D42-930D-6CE8FB8CF413}" ma:internalName="Vergaderdatum" ma:showField="Vergaderdatum">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694ed9c-1122-4631-b246-f254168301df" elementFormDefault="qualified">
    <xsd:import namespace="http://schemas.microsoft.com/office/2006/documentManagement/types"/>
    <xsd:import namespace="http://schemas.microsoft.com/office/infopath/2007/PartnerControls"/>
    <xsd:element name="SharedWithDetails" ma:index="14"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0ca64f-17b4-44a7-b42f-24288c80706a">
      <Value>5</Value>
    </TaxCatchAll>
    <g312a0b2a6034aa989a5f99e7ff3f4da xmlns="c00ca64f-17b4-44a7-b42f-24288c80706a">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3a8de3a7-6ce8-4ff0-bd23-28bc27a7e2d2</TermId>
        </TermInfo>
      </Terms>
    </g312a0b2a6034aa989a5f99e7ff3f4da>
    <Vergaderdatum xmlns="93BA74C4-AAAA-4E9E-B769-06A62B3CF6B1" xsi:nil="true"/>
  </documentManagement>
</p:properties>
</file>

<file path=customXml/itemProps1.xml><?xml version="1.0" encoding="utf-8"?>
<ds:datastoreItem xmlns:ds="http://schemas.openxmlformats.org/officeDocument/2006/customXml" ds:itemID="{53B2D27D-AFE9-4565-8F5D-C90BB8602B7D}">
  <ds:schemaRefs>
    <ds:schemaRef ds:uri="http://schemas.microsoft.com/sharepoint/v3/contenttype/forms"/>
  </ds:schemaRefs>
</ds:datastoreItem>
</file>

<file path=customXml/itemProps2.xml><?xml version="1.0" encoding="utf-8"?>
<ds:datastoreItem xmlns:ds="http://schemas.openxmlformats.org/officeDocument/2006/customXml" ds:itemID="{B5AFCF56-19AC-44D3-A714-DEAF1FFC6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ca64f-17b4-44a7-b42f-24288c80706a"/>
    <ds:schemaRef ds:uri="93BA74C4-AAAA-4E9E-B769-06A62B3CF6B1"/>
    <ds:schemaRef ds:uri="6694ed9c-1122-4631-b246-f25416830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7A76B3-8A52-4FCD-AF78-C2E6AB550D5D}">
  <ds:schemaRefs>
    <ds:schemaRef ds:uri="http://purl.org/dc/terms/"/>
    <ds:schemaRef ds:uri="c00ca64f-17b4-44a7-b42f-24288c80706a"/>
    <ds:schemaRef ds:uri="http://schemas.microsoft.com/office/2006/documentManagement/types"/>
    <ds:schemaRef ds:uri="http://www.w3.org/XML/1998/namespace"/>
    <ds:schemaRef ds:uri="http://schemas.microsoft.com/office/infopath/2007/PartnerControls"/>
    <ds:schemaRef ds:uri="http://purl.org/dc/elements/1.1/"/>
    <ds:schemaRef ds:uri="93BA74C4-AAAA-4E9E-B769-06A62B3CF6B1"/>
    <ds:schemaRef ds:uri="http://schemas.microsoft.com/office/2006/metadata/properties"/>
    <ds:schemaRef ds:uri="http://schemas.openxmlformats.org/package/2006/metadata/core-properties"/>
    <ds:schemaRef ds:uri="6694ed9c-1122-4631-b246-f254168301d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2994</TotalTime>
  <Words>2667</Words>
  <Application>Microsoft Office PowerPoint</Application>
  <PresentationFormat>Diavoorstelling (4:3)</PresentationFormat>
  <Paragraphs>322</Paragraphs>
  <Slides>29</Slides>
  <Notes>16</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29</vt:i4>
      </vt:variant>
    </vt:vector>
  </HeadingPairs>
  <TitlesOfParts>
    <vt:vector size="39" baseType="lpstr">
      <vt:lpstr>MS PGothic</vt:lpstr>
      <vt:lpstr>MS PGothic</vt:lpstr>
      <vt:lpstr>Arial</vt:lpstr>
      <vt:lpstr>Arial Narrow</vt:lpstr>
      <vt:lpstr>Courier New</vt:lpstr>
      <vt:lpstr>Interstate</vt:lpstr>
      <vt:lpstr>Times New Roman</vt:lpstr>
      <vt:lpstr>Univers 55</vt:lpstr>
      <vt:lpstr>Verdana</vt:lpstr>
      <vt:lpstr>Default Design</vt:lpstr>
      <vt:lpstr>Migranten en gezondheid                             Gezondheidsvaardigheden   Persoonsgerichte zorg en  Communicatie op maat         </vt:lpstr>
      <vt:lpstr>Waar gaat dit over?</vt:lpstr>
      <vt:lpstr>Begrijpt u dit beter?</vt:lpstr>
      <vt:lpstr>PowerPoint-presentatie</vt:lpstr>
      <vt:lpstr>Migratie gezondheidsrisico</vt:lpstr>
      <vt:lpstr>  Oorzaken gezondheidsachterstand</vt:lpstr>
      <vt:lpstr>1. Persoonsgebonden factoren</vt:lpstr>
      <vt:lpstr>2. Sociale factoren </vt:lpstr>
      <vt:lpstr>PowerPoint-presentatie</vt:lpstr>
      <vt:lpstr>Oorzaken gezondheidsachterstand  van laag opgeleide mensen </vt:lpstr>
      <vt:lpstr>3.Gezondheidsvaardigheden migranten: Taalbarrière en Laaggeletterdheid</vt:lpstr>
      <vt:lpstr>Begrijpen is méér dan kunnen lezen</vt:lpstr>
      <vt:lpstr>Herkennen van laaggeletterdheid wees alert bij: </vt:lpstr>
      <vt:lpstr>Rol van cultuur</vt:lpstr>
      <vt:lpstr>Individualisme / Collectivisme index</vt:lpstr>
      <vt:lpstr> Opvattingen goede zorg bij veel migranten</vt:lpstr>
      <vt:lpstr>4.Oorzaken gezondheidsachterstand Zorg sluit niet aan</vt:lpstr>
      <vt:lpstr>Voorbeelden</vt:lpstr>
      <vt:lpstr>Voorbeeld gebrekkige voorlichting</vt:lpstr>
      <vt:lpstr>Voorbeeld voorlichting sluit niet aan </vt:lpstr>
      <vt:lpstr>Communicatie met migranten</vt:lpstr>
      <vt:lpstr>Altijd moeten verschillen overbrugd Hoe groter de afstand, hoe lastiger dat is </vt:lpstr>
      <vt:lpstr>gelijke behandeling is niet altijd goed! </vt:lpstr>
      <vt:lpstr>Wat is er nodig voor Equity? </vt:lpstr>
      <vt:lpstr>Communicatie op maat</vt:lpstr>
      <vt:lpstr>Tips voor  begrijpelijke communicatie</vt:lpstr>
      <vt:lpstr>Visueel ondersteuningsmateriaal  </vt:lpstr>
      <vt:lpstr>Meer info  </vt:lpstr>
      <vt:lpstr>Persoonsgerichte zorg “plus” overbrugt verschillen</vt:lpstr>
    </vt:vector>
  </TitlesOfParts>
  <Company>DG Graphic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 Goedhart</dc:creator>
  <cp:lastModifiedBy>Charlotte Van Dyck</cp:lastModifiedBy>
  <cp:revision>517</cp:revision>
  <cp:lastPrinted>2016-04-28T13:48:04Z</cp:lastPrinted>
  <dcterms:created xsi:type="dcterms:W3CDTF">2008-07-09T13:01:14Z</dcterms:created>
  <dcterms:modified xsi:type="dcterms:W3CDTF">2017-05-04T11:57:15Z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0x01010095118CB012448146B5F5789EC2043D93001BD64C018CA4104DA937AA903DA4F862</vt:lpwstr>
  </property>
  <property fmtid="{D5CDD505-2E9C-101B-9397-08002B2CF9AE}" pid="3" name="Documenttype">
    <vt:lpwstr>5;#presentatie|3a8de3a7-6ce8-4ff0-bd23-28bc27a7e2d2</vt:lpwstr>
  </property>
</Properties>
</file>