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1" r:id="rId3"/>
    <p:sldId id="452" r:id="rId4"/>
    <p:sldId id="278" r:id="rId5"/>
    <p:sldId id="470" r:id="rId6"/>
    <p:sldId id="453" r:id="rId7"/>
    <p:sldId id="454" r:id="rId8"/>
    <p:sldId id="455" r:id="rId9"/>
    <p:sldId id="446" r:id="rId10"/>
    <p:sldId id="487" r:id="rId11"/>
    <p:sldId id="456" r:id="rId12"/>
    <p:sldId id="464" r:id="rId13"/>
    <p:sldId id="490" r:id="rId14"/>
    <p:sldId id="467" r:id="rId15"/>
    <p:sldId id="489" r:id="rId16"/>
    <p:sldId id="466" r:id="rId17"/>
    <p:sldId id="463" r:id="rId18"/>
    <p:sldId id="474" r:id="rId19"/>
    <p:sldId id="477" r:id="rId20"/>
    <p:sldId id="457" r:id="rId21"/>
    <p:sldId id="458" r:id="rId22"/>
    <p:sldId id="445" r:id="rId23"/>
    <p:sldId id="478" r:id="rId24"/>
    <p:sldId id="479" r:id="rId25"/>
    <p:sldId id="469" r:id="rId26"/>
    <p:sldId id="472" r:id="rId27"/>
    <p:sldId id="480" r:id="rId28"/>
    <p:sldId id="481" r:id="rId29"/>
    <p:sldId id="440" r:id="rId30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2485" autoAdjust="0"/>
  </p:normalViewPr>
  <p:slideViewPr>
    <p:cSldViewPr snapToGrid="0" showGuides="1">
      <p:cViewPr varScale="1">
        <p:scale>
          <a:sx n="45" d="100"/>
          <a:sy n="45" d="100"/>
        </p:scale>
        <p:origin x="1306" y="34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61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Lesley Hustinx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E7166-069F-2F4F-8BF6-8F50ED72181E}" type="datetime1">
              <a:rPr lang="nl-BE" smtClean="0"/>
              <a:t>23/04/2019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6B4D-E7D8-5C47-AC71-844591FFCE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3664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0099A-1728-AD4C-9F63-DC4C8F365681}" type="datetime1">
              <a:rPr lang="nl-BE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50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86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noFill/>
        </p:spPr>
        <p:txBody>
          <a:bodyPr/>
          <a:lstStyle>
            <a:lvl1pPr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321227" indent="-211021" algn="ctr" defTabSz="882184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743269" indent="-211021" algn="ctr" defTabSz="882184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65310" indent="-211021" algn="ctr" defTabSz="882184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87351" indent="-211021" algn="ctr" defTabSz="882184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BE" sz="1800" smtClean="0">
                <a:solidFill>
                  <a:schemeClr val="tx1"/>
                </a:solidFill>
              </a:rPr>
              <a:t>Lesley Hustinx</a:t>
            </a: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463" y="0"/>
            <a:ext cx="2972004" cy="456704"/>
          </a:xfrm>
          <a:noFill/>
        </p:spPr>
        <p:txBody>
          <a:bodyPr/>
          <a:lstStyle>
            <a:lvl1pPr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321227" indent="-211021" algn="ctr" defTabSz="882184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743269" indent="-211021" algn="ctr" defTabSz="882184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65310" indent="-211021" algn="ctr" defTabSz="882184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87351" indent="-211021" algn="ctr" defTabSz="882184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F68A5D-E9D6-614E-BBE7-422AB0D612C7}" type="datetime1">
              <a:rPr lang="nl-BE" sz="1800" smtClean="0">
                <a:solidFill>
                  <a:schemeClr val="tx1"/>
                </a:solidFill>
              </a:rPr>
              <a:t>23/04/2019</a:t>
            </a:fld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58A9F-3193-2C4B-BAE2-FFDFE1182C3B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15E8-550B-8F40-B073-5FF454148E9A}" type="slidenum">
              <a:rPr lang="fr-FR" smtClean="0"/>
              <a:t>4</a:t>
            </a:fld>
            <a:endParaRPr lang="fr-FR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4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aseline="0" dirty="0" smtClean="0"/>
          </a:p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8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0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1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2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Lesley Hustinx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8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04E2-4154-B34F-ACB9-786B93C4A6B2}" type="datetime1">
              <a:rPr lang="nl-BE" smtClean="0"/>
              <a:t>23/04/2019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66934" y="2183272"/>
            <a:ext cx="7660926" cy="909884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4040" indent="0">
              <a:buNone/>
              <a:defRPr sz="3400" b="1"/>
            </a:lvl2pPr>
            <a:lvl3pPr marL="1548079" indent="0">
              <a:buNone/>
              <a:defRPr sz="3000" b="1"/>
            </a:lvl3pPr>
            <a:lvl4pPr marL="2322119" indent="0">
              <a:buNone/>
              <a:defRPr sz="2700" b="1"/>
            </a:lvl4pPr>
            <a:lvl5pPr marL="3096158" indent="0">
              <a:buNone/>
              <a:defRPr sz="2700" b="1"/>
            </a:lvl5pPr>
            <a:lvl6pPr marL="3870198" indent="0">
              <a:buNone/>
              <a:defRPr sz="2700" b="1"/>
            </a:lvl6pPr>
            <a:lvl7pPr marL="4644238" indent="0">
              <a:buNone/>
              <a:defRPr sz="2700" b="1"/>
            </a:lvl7pPr>
            <a:lvl8pPr marL="5418277" indent="0">
              <a:buNone/>
              <a:defRPr sz="2700" b="1"/>
            </a:lvl8pPr>
            <a:lvl9pPr marL="6192317" indent="0">
              <a:buNone/>
              <a:defRPr sz="27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66934" y="3093155"/>
            <a:ext cx="7660926" cy="5619610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807807" y="2183272"/>
            <a:ext cx="7663935" cy="909884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4040" indent="0">
              <a:buNone/>
              <a:defRPr sz="3400" b="1"/>
            </a:lvl2pPr>
            <a:lvl3pPr marL="1548079" indent="0">
              <a:buNone/>
              <a:defRPr sz="3000" b="1"/>
            </a:lvl3pPr>
            <a:lvl4pPr marL="2322119" indent="0">
              <a:buNone/>
              <a:defRPr sz="2700" b="1"/>
            </a:lvl4pPr>
            <a:lvl5pPr marL="3096158" indent="0">
              <a:buNone/>
              <a:defRPr sz="2700" b="1"/>
            </a:lvl5pPr>
            <a:lvl6pPr marL="3870198" indent="0">
              <a:buNone/>
              <a:defRPr sz="2700" b="1"/>
            </a:lvl6pPr>
            <a:lvl7pPr marL="4644238" indent="0">
              <a:buNone/>
              <a:defRPr sz="2700" b="1"/>
            </a:lvl7pPr>
            <a:lvl8pPr marL="5418277" indent="0">
              <a:buNone/>
              <a:defRPr sz="2700" b="1"/>
            </a:lvl8pPr>
            <a:lvl9pPr marL="6192317" indent="0">
              <a:buNone/>
              <a:defRPr sz="27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807807" y="3093155"/>
            <a:ext cx="7663935" cy="5619610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EF9C-2077-4E0B-A030-B98A9980BE39}" type="datetime1">
              <a:rPr lang="nl-NL" smtClean="0"/>
              <a:pPr/>
              <a:t>23-4-2019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085F-9885-E243-83E2-DEC814F59F8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92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smtClean="0"/>
              <a:t>Titelstijl van model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smtClean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smtClean="0"/>
              <a:t>Titelstijl van model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35C-E7BE-B14E-8937-5EAA0E689930}" type="datetime1">
              <a:rPr lang="nl-BE" noProof="0" smtClean="0"/>
              <a:t>23/04/2019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smtClean="0"/>
              <a:t>Titelstijl van model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86DE-8E26-A046-BE1A-E5FB5E9C7F5B}" type="datetime1">
              <a:rPr lang="nl-BE" noProof="0" smtClean="0"/>
              <a:t>23/04/2019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smtClean="0"/>
              <a:t>Titelstijl van model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6196-FA5A-D64E-985A-BD962EB846D5}" type="datetime1">
              <a:rPr lang="nl-BE" noProof="0" smtClean="0"/>
              <a:t>23/04/2019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89C1-ABC1-3F48-AC11-525A20548BA3}" type="datetime1">
              <a:rPr lang="nl-BE" noProof="0" smtClean="0"/>
              <a:t>23/04/2019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66934" y="2275841"/>
            <a:ext cx="7657915" cy="6436925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813826" y="2275841"/>
            <a:ext cx="7657915" cy="6436925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977A-6B94-5C43-A0C0-2F0287BA47A9}" type="datetime1">
              <a:rPr lang="nl-BE" smtClean="0"/>
              <a:t>23/04/2019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8A36-6432-F34A-AFB9-B325775E2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19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A212-78AF-CF41-ABF5-F83960A19506}" type="datetime1">
              <a:rPr lang="nl-BE" noProof="0" smtClean="0"/>
              <a:t>23/04/2019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  <p:sldLayoutId id="2147483679" r:id="rId9"/>
    <p:sldLayoutId id="2147483682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600" u="none" dirty="0" smtClean="0"/>
              <a:t>Vrijwilligerswerk ALS VRIJWILLIGE</a:t>
            </a:r>
            <a:r>
              <a:rPr lang="nl-NL" sz="6600" u="none" dirty="0"/>
              <a:t> </a:t>
            </a:r>
            <a:r>
              <a:rPr lang="nl-NL" sz="6600" u="none" dirty="0" smtClean="0"/>
              <a:t>EN FORMELE SOLIDARITEIT</a:t>
            </a:r>
            <a:endParaRPr lang="nl-NL" sz="6600" u="none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Prof. dr. </a:t>
            </a:r>
            <a:r>
              <a:rPr lang="nl-NL" dirty="0" err="1" smtClean="0">
                <a:solidFill>
                  <a:schemeClr val="bg1"/>
                </a:solidFill>
              </a:rPr>
              <a:t>Lesley</a:t>
            </a:r>
            <a:r>
              <a:rPr lang="nl-NL" dirty="0" smtClean="0">
                <a:solidFill>
                  <a:schemeClr val="bg1"/>
                </a:solidFill>
              </a:rPr>
              <a:t> Hustinx – Kom op Tegen Kanker – 24 april 2019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Vakgroep Sociologie</a:t>
            </a:r>
          </a:p>
          <a:p>
            <a:pPr marL="0" indent="0">
              <a:buNone/>
            </a:pPr>
            <a:r>
              <a:rPr lang="nl-BE" dirty="0" smtClean="0"/>
              <a:t>CESSMIR -  CENTRE FOR THE SOCIAL STUDY OF MIGRATION AND REFUGEES</a:t>
            </a:r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rcRect t="-13332" b="-13332"/>
          <a:stretch>
            <a:fillRect/>
          </a:stretch>
        </p:blipFill>
        <p:spPr>
          <a:xfrm>
            <a:off x="835825" y="1178685"/>
            <a:ext cx="15699575" cy="66960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D801-469E-4220-B856-0DDC66B61D92}" type="slidenum">
              <a:rPr lang="nl-BE" smtClean="0"/>
              <a:t>10</a:t>
            </a:fld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Dynamiek van vraag</a:t>
            </a:r>
            <a:r>
              <a:rPr lang="nl-NL" dirty="0"/>
              <a:t> </a:t>
            </a:r>
            <a:r>
              <a:rPr lang="nl-NL" dirty="0" smtClean="0"/>
              <a:t>en aanbod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210695" y="2461424"/>
            <a:ext cx="2775129" cy="541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Keuze organisatie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60610" y="3240940"/>
            <a:ext cx="4734965" cy="541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Intensiteit en duur engagement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12059" y="5133586"/>
            <a:ext cx="3128834" cy="541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Soort functie / taken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912802" y="5928779"/>
            <a:ext cx="3449312" cy="541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Motieven en voordelen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868772" y="2759307"/>
            <a:ext cx="3888316" cy="541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Omvang vrijwilligerswerk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2522889" y="5216355"/>
            <a:ext cx="3124447" cy="541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Soort functie / taken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2883500" y="3397721"/>
            <a:ext cx="2857908" cy="541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Profiel vrijwilliger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2941827" y="6042904"/>
            <a:ext cx="3124447" cy="10028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Positie en status in de organisatie</a:t>
            </a:r>
          </a:p>
        </p:txBody>
      </p:sp>
    </p:spTree>
    <p:extLst>
      <p:ext uri="{BB962C8B-B14F-4D97-AF65-F5344CB8AC3E}">
        <p14:creationId xmlns:p14="http://schemas.microsoft.com/office/powerpoint/2010/main" val="25000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Perspectief vrijwilliger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48885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 smtClean="0"/>
              <a:t>Bereidheid</a:t>
            </a:r>
            <a:r>
              <a:rPr lang="nl-NL" dirty="0" smtClean="0"/>
              <a:t>: “Motieven”</a:t>
            </a:r>
          </a:p>
          <a:p>
            <a:pPr lvl="1"/>
            <a:r>
              <a:rPr lang="nl-NL" sz="4000" dirty="0" smtClean="0"/>
              <a:t>Combinatie gerichtheid op anderen en eigenbelang</a:t>
            </a:r>
          </a:p>
          <a:p>
            <a:pPr lvl="1"/>
            <a:r>
              <a:rPr lang="nl-NL" sz="4000" dirty="0" smtClean="0"/>
              <a:t>Afhankelijk van levensfase en levensloop &amp; -gebeurtenissen</a:t>
            </a:r>
          </a:p>
          <a:p>
            <a:pPr lvl="1"/>
            <a:r>
              <a:rPr lang="nl-NL" sz="4000" dirty="0" smtClean="0"/>
              <a:t>Invloed van maatschappelijk discours over vrijwilligerswerk</a:t>
            </a:r>
          </a:p>
          <a:p>
            <a:r>
              <a:rPr lang="nl-NL" b="1" dirty="0" smtClean="0"/>
              <a:t>Beschikbaarheid</a:t>
            </a:r>
            <a:r>
              <a:rPr lang="nl-NL" dirty="0" smtClean="0"/>
              <a:t>: “Tijd”</a:t>
            </a:r>
          </a:p>
          <a:p>
            <a:pPr lvl="1"/>
            <a:r>
              <a:rPr lang="nl-NL" sz="4000" dirty="0" smtClean="0">
                <a:solidFill>
                  <a:schemeClr val="bg1"/>
                </a:solidFill>
              </a:rPr>
              <a:t>Structurele factoren: gezin, werk, hobby’s </a:t>
            </a:r>
            <a:r>
              <a:rPr lang="mr-IN" sz="4000" dirty="0" smtClean="0">
                <a:solidFill>
                  <a:schemeClr val="bg1"/>
                </a:solidFill>
              </a:rPr>
              <a:t>…</a:t>
            </a:r>
            <a:endParaRPr lang="nl-BE" sz="4000" dirty="0" smtClean="0">
              <a:solidFill>
                <a:schemeClr val="bg1"/>
              </a:solidFill>
            </a:endParaRPr>
          </a:p>
          <a:p>
            <a:pPr lvl="1"/>
            <a:r>
              <a:rPr lang="nl-BE" sz="4000" dirty="0" smtClean="0">
                <a:solidFill>
                  <a:schemeClr val="bg1"/>
                </a:solidFill>
              </a:rPr>
              <a:t>Tijd versus prioriteit? (opportuniteitskost)</a:t>
            </a:r>
          </a:p>
          <a:p>
            <a:pPr lvl="1"/>
            <a:r>
              <a:rPr lang="nl-BE" sz="4000" dirty="0" smtClean="0">
                <a:solidFill>
                  <a:schemeClr val="bg1"/>
                </a:solidFill>
              </a:rPr>
              <a:t>Voorspelbaarheid en structurering van tijd</a:t>
            </a:r>
          </a:p>
          <a:p>
            <a:r>
              <a:rPr lang="nl-BE" b="1" dirty="0" smtClean="0"/>
              <a:t>Competentie</a:t>
            </a:r>
            <a:r>
              <a:rPr lang="nl-BE" dirty="0" smtClean="0"/>
              <a:t>: “Verschil maken”</a:t>
            </a:r>
          </a:p>
          <a:p>
            <a:pPr lvl="1"/>
            <a:r>
              <a:rPr lang="nl-NL" sz="4000" dirty="0" smtClean="0">
                <a:solidFill>
                  <a:srgbClr val="FFFFFF"/>
                </a:solidFill>
              </a:rPr>
              <a:t>Deskundige en efficiënte inzet</a:t>
            </a:r>
          </a:p>
          <a:p>
            <a:pPr lvl="1"/>
            <a:r>
              <a:rPr lang="nl-NL" sz="4000" dirty="0" smtClean="0">
                <a:solidFill>
                  <a:srgbClr val="FFFFFF"/>
                </a:solidFill>
              </a:rPr>
              <a:t>Talenten gebruiken en verder ontwikkelen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6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736899" y="438981"/>
            <a:ext cx="8979938" cy="7890367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r>
              <a:rPr lang="nl-NL" sz="4200" dirty="0" smtClean="0"/>
              <a:t>Motieven en betekenis/beleving vrijwilligerswerk </a:t>
            </a:r>
            <a:r>
              <a:rPr lang="nl-NL" sz="4200" dirty="0"/>
              <a:t>zijn </a:t>
            </a:r>
            <a:r>
              <a:rPr lang="nl-NL" sz="4200" i="1" dirty="0" smtClean="0"/>
              <a:t>ook </a:t>
            </a:r>
            <a:r>
              <a:rPr lang="nl-NL" sz="4200" dirty="0" smtClean="0"/>
              <a:t>een </a:t>
            </a:r>
            <a:r>
              <a:rPr lang="nl-NL" sz="4200" dirty="0"/>
              <a:t>reflectie van heersende </a:t>
            </a:r>
            <a:r>
              <a:rPr lang="nl-NL" sz="4200" dirty="0" smtClean="0"/>
              <a:t>waarden en discoursen </a:t>
            </a:r>
            <a:r>
              <a:rPr lang="nl-NL" sz="4200" dirty="0"/>
              <a:t>in een samenleving </a:t>
            </a:r>
            <a:r>
              <a:rPr lang="nl-NL" sz="2600" dirty="0"/>
              <a:t>(Dekker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err="1"/>
              <a:t>Halman</a:t>
            </a:r>
            <a:r>
              <a:rPr lang="nl-NL" sz="2600" dirty="0"/>
              <a:t> 2003; </a:t>
            </a:r>
            <a:r>
              <a:rPr lang="nl-NL" sz="2600" dirty="0" err="1"/>
              <a:t>Wuthnow</a:t>
            </a:r>
            <a:r>
              <a:rPr lang="nl-NL" sz="2600" dirty="0"/>
              <a:t> 1991</a:t>
            </a:r>
            <a:r>
              <a:rPr lang="nl-NL" sz="2600" dirty="0" smtClean="0"/>
              <a:t>)</a:t>
            </a:r>
          </a:p>
          <a:p>
            <a:endParaRPr lang="nl-NL" dirty="0" smtClean="0"/>
          </a:p>
          <a:p>
            <a:pPr marL="85725" indent="0">
              <a:buNone/>
            </a:pPr>
            <a:r>
              <a:rPr lang="nl-NL" sz="3200" dirty="0" smtClean="0"/>
              <a:t>Voorbeeld: studie over vrijwilligerswerk voor vluchtelingen in Duitsland </a:t>
            </a:r>
            <a:r>
              <a:rPr lang="nl-NL" sz="2000" dirty="0"/>
              <a:t>(Florian et al., 2019</a:t>
            </a:r>
            <a:r>
              <a:rPr lang="nl-NL" sz="2000" dirty="0" smtClean="0"/>
              <a:t>)</a:t>
            </a:r>
          </a:p>
          <a:p>
            <a:pPr marL="85725" indent="0">
              <a:buNone/>
            </a:pPr>
            <a:endParaRPr lang="nl-NL" sz="3200" dirty="0"/>
          </a:p>
          <a:p>
            <a:pPr marL="85725" indent="0">
              <a:buNone/>
            </a:pPr>
            <a:r>
              <a:rPr lang="nl-NL" sz="3200" dirty="0" smtClean="0"/>
              <a:t>Veranderende context </a:t>
            </a:r>
            <a:r>
              <a:rPr lang="nl-NL" sz="3200" dirty="0" smtClean="0">
                <a:sym typeface="Wingdings"/>
              </a:rPr>
              <a:t> veranderende motivaties</a:t>
            </a:r>
            <a:r>
              <a:rPr lang="nl-NL" sz="3200" dirty="0" smtClean="0"/>
              <a:t> </a:t>
            </a:r>
          </a:p>
          <a:p>
            <a:r>
              <a:rPr lang="nl-NL" sz="3200" dirty="0" smtClean="0"/>
              <a:t>“iets betekenisvol/goed doen” en “mensen in nood helpen”</a:t>
            </a:r>
          </a:p>
          <a:p>
            <a:r>
              <a:rPr lang="nl-NL" sz="3200" dirty="0" smtClean="0"/>
              <a:t>“de Duitse waarden afdwingen” en “opvoeden”</a:t>
            </a:r>
            <a:endParaRPr lang="nl-NL" sz="3200" dirty="0"/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41683" b="-41683"/>
          <a:stretch>
            <a:fillRect/>
          </a:stretch>
        </p:blipFill>
        <p:spPr>
          <a:xfrm>
            <a:off x="10323939" y="399886"/>
            <a:ext cx="6300000" cy="6498000"/>
          </a:xfr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548" y="5557689"/>
            <a:ext cx="5176472" cy="38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Perspectief vrijwilliger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48885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 smtClean="0"/>
              <a:t>Bereidheid</a:t>
            </a:r>
            <a:r>
              <a:rPr lang="nl-NL" dirty="0" smtClean="0"/>
              <a:t>: “Motieven”</a:t>
            </a:r>
          </a:p>
          <a:p>
            <a:pPr lvl="1"/>
            <a:r>
              <a:rPr lang="nl-NL" sz="4000" dirty="0" smtClean="0"/>
              <a:t>Combinatie gerichtheid op anderen en eigenbelang</a:t>
            </a:r>
          </a:p>
          <a:p>
            <a:pPr lvl="1"/>
            <a:r>
              <a:rPr lang="nl-NL" sz="4000" dirty="0" smtClean="0"/>
              <a:t>Afhankelijk van levensfase en levensloop &amp; -gebeurtenissen</a:t>
            </a:r>
          </a:p>
          <a:p>
            <a:pPr lvl="1"/>
            <a:r>
              <a:rPr lang="nl-NL" sz="4000" dirty="0" smtClean="0"/>
              <a:t>Invloed van maatschappelijk discours over vrijwilligerswerk</a:t>
            </a:r>
          </a:p>
          <a:p>
            <a:r>
              <a:rPr lang="nl-NL" b="1" dirty="0" smtClean="0"/>
              <a:t>Beschikbaarheid</a:t>
            </a:r>
            <a:r>
              <a:rPr lang="nl-NL" dirty="0" smtClean="0"/>
              <a:t>: “Tijd”</a:t>
            </a:r>
          </a:p>
          <a:p>
            <a:pPr lvl="1"/>
            <a:r>
              <a:rPr lang="nl-NL" sz="4000" dirty="0" smtClean="0"/>
              <a:t>Structurele factoren: gezin, werk, hobby’s </a:t>
            </a:r>
            <a:r>
              <a:rPr lang="mr-IN" sz="4000" dirty="0" smtClean="0"/>
              <a:t>…</a:t>
            </a:r>
            <a:endParaRPr lang="nl-BE" sz="4000" dirty="0" smtClean="0"/>
          </a:p>
          <a:p>
            <a:pPr lvl="1"/>
            <a:r>
              <a:rPr lang="nl-BE" sz="4000" dirty="0" smtClean="0"/>
              <a:t>Tijd versus prioriteit? (opportuniteitskost)</a:t>
            </a:r>
          </a:p>
          <a:p>
            <a:pPr lvl="1"/>
            <a:r>
              <a:rPr lang="nl-BE" sz="4000" dirty="0" smtClean="0"/>
              <a:t>Voorspelbaarheid en structurering van tijd</a:t>
            </a:r>
          </a:p>
          <a:p>
            <a:r>
              <a:rPr lang="nl-BE" b="1" dirty="0" smtClean="0"/>
              <a:t>Competentie</a:t>
            </a:r>
            <a:r>
              <a:rPr lang="nl-BE" dirty="0" smtClean="0"/>
              <a:t>: “Verschil maken”</a:t>
            </a:r>
          </a:p>
          <a:p>
            <a:pPr lvl="1"/>
            <a:r>
              <a:rPr lang="nl-NL" sz="4000" dirty="0" smtClean="0"/>
              <a:t>Deskundige en efficiënte inzet</a:t>
            </a:r>
          </a:p>
          <a:p>
            <a:pPr lvl="1"/>
            <a:r>
              <a:rPr lang="nl-NL" sz="4000" dirty="0" smtClean="0"/>
              <a:t>Talenten gebruiken en verder ontwikkelen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6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0118" y="811175"/>
            <a:ext cx="15705282" cy="863693"/>
          </a:xfrm>
        </p:spPr>
        <p:txBody>
          <a:bodyPr/>
          <a:lstStyle/>
          <a:p>
            <a:r>
              <a:rPr lang="nl-NL" u="none" dirty="0" smtClean="0"/>
              <a:t>Veranderende voorkeuren voor soort engagement </a:t>
            </a:r>
            <a:endParaRPr lang="nl-NL" u="non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835825" y="1929018"/>
            <a:ext cx="15699575" cy="5961345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Vrijwilligerswerk ‘nieuwe stijl’</a:t>
            </a:r>
          </a:p>
          <a:p>
            <a:pPr lvl="1"/>
            <a:r>
              <a:rPr lang="nl-NL" sz="3600" dirty="0" smtClean="0"/>
              <a:t>Meer kortstondig en flexibel</a:t>
            </a:r>
          </a:p>
          <a:p>
            <a:pPr lvl="1"/>
            <a:r>
              <a:rPr lang="nl-NL" sz="3600" dirty="0" smtClean="0"/>
              <a:t>Zwakkere binding met organisatie en vrijwilligersgroep</a:t>
            </a:r>
          </a:p>
          <a:p>
            <a:pPr lvl="1"/>
            <a:r>
              <a:rPr lang="nl-NL" sz="3600" dirty="0" smtClean="0"/>
              <a:t>Persoonlijke voorkeuren en identificaties</a:t>
            </a:r>
          </a:p>
          <a:p>
            <a:pPr lvl="1"/>
            <a:r>
              <a:rPr lang="nl-NL" sz="3600" dirty="0" smtClean="0"/>
              <a:t>‘Van kerk naar werk’ </a:t>
            </a:r>
            <a:r>
              <a:rPr lang="nl-NL" sz="2800" dirty="0" smtClean="0"/>
              <a:t>(Dekker, 2001)</a:t>
            </a:r>
            <a:r>
              <a:rPr lang="nl-NL" sz="3600" dirty="0" smtClean="0"/>
              <a:t>: deskundig en efficiënt</a:t>
            </a:r>
          </a:p>
          <a:p>
            <a:pPr lvl="1"/>
            <a:r>
              <a:rPr lang="nl-NL" sz="3600" dirty="0" smtClean="0"/>
              <a:t>Win-win situatie</a:t>
            </a:r>
          </a:p>
          <a:p>
            <a:r>
              <a:rPr lang="nl-NL" dirty="0" smtClean="0"/>
              <a:t>In realiteit: </a:t>
            </a:r>
          </a:p>
          <a:p>
            <a:pPr lvl="1"/>
            <a:r>
              <a:rPr lang="nl-NL" sz="3600" dirty="0"/>
              <a:t>G</a:t>
            </a:r>
            <a:r>
              <a:rPr lang="nl-NL" sz="3600" dirty="0" smtClean="0"/>
              <a:t>rote variëteit aan vrijwilligersstijlen!</a:t>
            </a:r>
          </a:p>
          <a:p>
            <a:pPr lvl="1"/>
            <a:r>
              <a:rPr lang="nl-NL" sz="3600" dirty="0" smtClean="0"/>
              <a:t>Van ‘episodische vrijwilligers’ naar </a:t>
            </a:r>
            <a:r>
              <a:rPr lang="nl-NL" sz="3600" i="1" dirty="0" smtClean="0"/>
              <a:t>‘high </a:t>
            </a:r>
            <a:r>
              <a:rPr lang="nl-NL" sz="3600" i="1" dirty="0" err="1" smtClean="0"/>
              <a:t>stakes</a:t>
            </a:r>
            <a:r>
              <a:rPr lang="nl-NL" sz="3600" i="1" dirty="0" smtClean="0"/>
              <a:t> </a:t>
            </a:r>
            <a:r>
              <a:rPr lang="nl-NL" sz="3600" i="1" dirty="0" err="1" smtClean="0"/>
              <a:t>volunteers</a:t>
            </a:r>
            <a:r>
              <a:rPr lang="nl-NL" sz="3600" i="1" dirty="0" smtClean="0"/>
              <a:t>’ (</a:t>
            </a:r>
            <a:r>
              <a:rPr lang="nl-NL" sz="3600" i="1" dirty="0" err="1" smtClean="0"/>
              <a:t>HSVs</a:t>
            </a:r>
            <a:r>
              <a:rPr lang="nl-NL" sz="3600" i="1" dirty="0" smtClean="0"/>
              <a:t>)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  <p:sp>
        <p:nvSpPr>
          <p:cNvPr id="4" name="Rechthoek 3"/>
          <p:cNvSpPr/>
          <p:nvPr/>
        </p:nvSpPr>
        <p:spPr>
          <a:xfrm>
            <a:off x="9667084" y="7824604"/>
            <a:ext cx="4934489" cy="595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dirty="0"/>
              <a:t>(</a:t>
            </a:r>
            <a:r>
              <a:rPr lang="nl-NL" sz="2800" dirty="0" err="1"/>
              <a:t>McNamee</a:t>
            </a:r>
            <a:r>
              <a:rPr lang="nl-NL" sz="2800" dirty="0"/>
              <a:t> &amp; </a:t>
            </a:r>
            <a:r>
              <a:rPr lang="nl-NL" sz="2800" dirty="0" err="1"/>
              <a:t>Peterson</a:t>
            </a:r>
            <a:r>
              <a:rPr lang="nl-NL" sz="2800" dirty="0"/>
              <a:t>, 2015)</a:t>
            </a:r>
          </a:p>
        </p:txBody>
      </p:sp>
      <p:sp>
        <p:nvSpPr>
          <p:cNvPr id="6" name="Rechthoek 5"/>
          <p:cNvSpPr/>
          <p:nvPr/>
        </p:nvSpPr>
        <p:spPr>
          <a:xfrm>
            <a:off x="2920859" y="7804547"/>
            <a:ext cx="3591473" cy="595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dirty="0" smtClean="0"/>
              <a:t>(</a:t>
            </a:r>
            <a:r>
              <a:rPr lang="nl-NL" sz="2800" dirty="0" err="1" smtClean="0"/>
              <a:t>Macduff</a:t>
            </a:r>
            <a:r>
              <a:rPr lang="nl-NL" sz="2800" dirty="0" smtClean="0"/>
              <a:t>, 1990/2004)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873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‘levenscyclus’ van de vrijwilliger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15</a:t>
            </a:fld>
            <a:endParaRPr lang="nl-BE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25463" y="1333554"/>
            <a:ext cx="10286529" cy="7597704"/>
          </a:xfrm>
        </p:spPr>
        <p:txBody>
          <a:bodyPr>
            <a:normAutofit lnSpcReduction="10000"/>
          </a:bodyPr>
          <a:lstStyle/>
          <a:p>
            <a:r>
              <a:rPr lang="nl-NL" sz="4000" dirty="0" smtClean="0"/>
              <a:t>Engagement is dynamisch proces met verschillende stadia en transities</a:t>
            </a:r>
          </a:p>
          <a:p>
            <a:r>
              <a:rPr lang="nl-NL" sz="4000" dirty="0" smtClean="0"/>
              <a:t>Organisatorische socialisatie</a:t>
            </a:r>
          </a:p>
          <a:p>
            <a:pPr lvl="1"/>
            <a:r>
              <a:rPr lang="nl-NL" sz="3600" dirty="0" smtClean="0"/>
              <a:t>Betrokkenheid, ook emotioneel</a:t>
            </a:r>
          </a:p>
          <a:p>
            <a:pPr lvl="1"/>
            <a:r>
              <a:rPr lang="nl-NL" sz="3600" dirty="0" smtClean="0"/>
              <a:t>Integratie in de organisatiepraktijk</a:t>
            </a:r>
          </a:p>
          <a:p>
            <a:pPr lvl="1"/>
            <a:r>
              <a:rPr lang="nl-NL" sz="3600" dirty="0" smtClean="0"/>
              <a:t>Intentie om te blijven</a:t>
            </a:r>
          </a:p>
          <a:p>
            <a:r>
              <a:rPr lang="nl-NL" sz="4000" dirty="0" smtClean="0"/>
              <a:t>Ook verschillende soorten ‘exit’!</a:t>
            </a:r>
          </a:p>
          <a:p>
            <a:pPr lvl="1"/>
            <a:r>
              <a:rPr lang="nl-NL" sz="3600" dirty="0" smtClean="0"/>
              <a:t>‘</a:t>
            </a:r>
            <a:r>
              <a:rPr lang="nl-NL" sz="3600" i="1" dirty="0" smtClean="0"/>
              <a:t>Misfit </a:t>
            </a:r>
            <a:r>
              <a:rPr lang="nl-NL" sz="3600" i="1" dirty="0" err="1" smtClean="0"/>
              <a:t>volunteers</a:t>
            </a:r>
            <a:r>
              <a:rPr lang="nl-NL" sz="3600" dirty="0" smtClean="0"/>
              <a:t>’ </a:t>
            </a:r>
          </a:p>
          <a:p>
            <a:pPr lvl="1"/>
            <a:r>
              <a:rPr lang="nl-NL" sz="3600" dirty="0" smtClean="0"/>
              <a:t>Hernieuwing of stopzetten engagement bij gevestigde vrijwilligers</a:t>
            </a:r>
          </a:p>
          <a:p>
            <a:pPr lvl="1"/>
            <a:r>
              <a:rPr lang="nl-NL" sz="3600" dirty="0" smtClean="0"/>
              <a:t>Afscheid vraagt overgangsritueel</a:t>
            </a:r>
            <a:endParaRPr lang="nl-NL" sz="3600" dirty="0"/>
          </a:p>
          <a:p>
            <a:endParaRPr lang="nl-NL" sz="4000" dirty="0"/>
          </a:p>
        </p:txBody>
      </p:sp>
      <p:pic>
        <p:nvPicPr>
          <p:cNvPr id="6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5186" r="-5186"/>
          <a:stretch>
            <a:fillRect/>
          </a:stretch>
        </p:blipFill>
        <p:spPr>
          <a:xfrm>
            <a:off x="10406044" y="1371918"/>
            <a:ext cx="6300000" cy="6498000"/>
          </a:xfrm>
        </p:spPr>
      </p:pic>
      <p:sp>
        <p:nvSpPr>
          <p:cNvPr id="7" name="Tekstvak 6"/>
          <p:cNvSpPr txBox="1"/>
          <p:nvPr/>
        </p:nvSpPr>
        <p:spPr>
          <a:xfrm>
            <a:off x="11175488" y="7969574"/>
            <a:ext cx="4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 smtClean="0"/>
              <a:t>(</a:t>
            </a:r>
            <a:r>
              <a:rPr lang="nl-NL" sz="2400" dirty="0" err="1" smtClean="0"/>
              <a:t>Haski-Leventhal</a:t>
            </a:r>
            <a:r>
              <a:rPr lang="nl-NL" sz="2400" dirty="0" smtClean="0"/>
              <a:t> &amp; </a:t>
            </a:r>
            <a:r>
              <a:rPr lang="nl-NL" sz="2400" dirty="0" err="1" smtClean="0"/>
              <a:t>Bargal</a:t>
            </a:r>
            <a:r>
              <a:rPr lang="nl-NL" sz="2400" dirty="0" smtClean="0"/>
              <a:t>, 2008)</a:t>
            </a:r>
          </a:p>
        </p:txBody>
      </p:sp>
    </p:spTree>
    <p:extLst>
      <p:ext uri="{BB962C8B-B14F-4D97-AF65-F5344CB8AC3E}">
        <p14:creationId xmlns:p14="http://schemas.microsoft.com/office/powerpoint/2010/main" val="42286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PERSPECTIEF ORGANISATIE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Vrijwilligerswerk = productieve functie voor </a:t>
            </a:r>
            <a:r>
              <a:rPr lang="nl-NL" sz="4400" dirty="0" smtClean="0"/>
              <a:t>organisatie</a:t>
            </a:r>
          </a:p>
          <a:p>
            <a:pPr lvl="1"/>
            <a:r>
              <a:rPr lang="nl-NL" sz="3600" dirty="0" smtClean="0"/>
              <a:t>&lt;-&gt; Lidmaatschap </a:t>
            </a:r>
            <a:r>
              <a:rPr lang="nl-NL" sz="3600" dirty="0"/>
              <a:t>= </a:t>
            </a:r>
            <a:r>
              <a:rPr lang="nl-NL" sz="3600" dirty="0" smtClean="0"/>
              <a:t>consumptie</a:t>
            </a:r>
            <a:endParaRPr lang="nl-NL" sz="3600" dirty="0"/>
          </a:p>
          <a:p>
            <a:pPr lvl="1"/>
            <a:r>
              <a:rPr lang="nl-NL" sz="3600" dirty="0"/>
              <a:t>Organisaties bekijken vrijwilligerswerk </a:t>
            </a:r>
            <a:r>
              <a:rPr lang="nl-NL" sz="3600" dirty="0" smtClean="0"/>
              <a:t>(ook/vooral</a:t>
            </a:r>
            <a:r>
              <a:rPr lang="nl-NL" sz="3600" dirty="0"/>
              <a:t>) vanuit organisatiedoelen en </a:t>
            </a:r>
            <a:r>
              <a:rPr lang="mr-IN" sz="3600" dirty="0" smtClean="0"/>
              <a:t>–</a:t>
            </a:r>
            <a:r>
              <a:rPr lang="nl-NL" sz="3600" dirty="0" smtClean="0"/>
              <a:t>belangen</a:t>
            </a:r>
          </a:p>
          <a:p>
            <a:r>
              <a:rPr lang="en-US" sz="4400" dirty="0" smtClean="0"/>
              <a:t>‘</a:t>
            </a:r>
            <a:r>
              <a:rPr lang="en-US" sz="4400" dirty="0" err="1" smtClean="0"/>
              <a:t>Dominante</a:t>
            </a:r>
            <a:r>
              <a:rPr lang="en-US" sz="4400" dirty="0" smtClean="0"/>
              <a:t> status model’ (Smith, 1994):</a:t>
            </a:r>
          </a:p>
          <a:p>
            <a:pPr lvl="1"/>
            <a:r>
              <a:rPr lang="en-US" sz="3600" dirty="0" smtClean="0"/>
              <a:t>Nonprofits </a:t>
            </a:r>
            <a:r>
              <a:rPr lang="en-US" sz="3600" dirty="0" err="1"/>
              <a:t>zijn</a:t>
            </a:r>
            <a:r>
              <a:rPr lang="en-US" sz="3600" dirty="0"/>
              <a:t> </a:t>
            </a:r>
            <a:r>
              <a:rPr lang="en-US" sz="3600" dirty="0" err="1"/>
              <a:t>vooral</a:t>
            </a:r>
            <a:r>
              <a:rPr lang="en-US" sz="3600" dirty="0"/>
              <a:t> op </a:t>
            </a:r>
            <a:r>
              <a:rPr lang="en-US" sz="3600" dirty="0" err="1"/>
              <a:t>zoek</a:t>
            </a:r>
            <a:r>
              <a:rPr lang="en-US" sz="3600" dirty="0"/>
              <a:t> </a:t>
            </a:r>
            <a:r>
              <a:rPr lang="en-US" sz="3600" dirty="0" err="1"/>
              <a:t>naar</a:t>
            </a:r>
            <a:r>
              <a:rPr lang="en-US" sz="3600" dirty="0"/>
              <a:t> </a:t>
            </a:r>
            <a:r>
              <a:rPr lang="en-US" sz="3600" dirty="0" err="1"/>
              <a:t>individuen</a:t>
            </a:r>
            <a:r>
              <a:rPr lang="en-US" sz="3600" dirty="0"/>
              <a:t> met </a:t>
            </a:r>
            <a:r>
              <a:rPr lang="en-US" sz="3600" dirty="0" err="1"/>
              <a:t>een</a:t>
            </a:r>
            <a:r>
              <a:rPr lang="en-US" sz="3600" dirty="0"/>
              <a:t> </a:t>
            </a:r>
            <a:r>
              <a:rPr lang="en-US" sz="3600" dirty="0" err="1"/>
              <a:t>hoog</a:t>
            </a:r>
            <a:r>
              <a:rPr lang="en-US" sz="3600" dirty="0"/>
              <a:t> ‘</a:t>
            </a:r>
            <a:r>
              <a:rPr lang="en-US" sz="3600" dirty="0" err="1"/>
              <a:t>participatiepotentieel</a:t>
            </a:r>
            <a:r>
              <a:rPr lang="en-US" sz="3600" dirty="0"/>
              <a:t>’ </a:t>
            </a:r>
            <a:r>
              <a:rPr lang="en-US" sz="2800" dirty="0"/>
              <a:t>(</a:t>
            </a:r>
            <a:r>
              <a:rPr lang="en-US" sz="2800" dirty="0" err="1"/>
              <a:t>Musick</a:t>
            </a:r>
            <a:r>
              <a:rPr lang="en-US" sz="2800" dirty="0"/>
              <a:t> and Wilson, 2008, p.290</a:t>
            </a:r>
            <a:r>
              <a:rPr lang="en-US" sz="2800" dirty="0" smtClean="0"/>
              <a:t>)</a:t>
            </a:r>
          </a:p>
          <a:p>
            <a:pPr lvl="1"/>
            <a:r>
              <a:rPr lang="en-US" sz="3600" dirty="0" err="1" smtClean="0"/>
              <a:t>Economisch</a:t>
            </a:r>
            <a:r>
              <a:rPr lang="en-US" sz="3600" dirty="0"/>
              <a:t>, </a:t>
            </a:r>
            <a:r>
              <a:rPr lang="en-US" sz="3600" dirty="0" err="1"/>
              <a:t>sociaal</a:t>
            </a:r>
            <a:r>
              <a:rPr lang="en-US" sz="3600" dirty="0"/>
              <a:t> en </a:t>
            </a:r>
            <a:r>
              <a:rPr lang="en-US" sz="3600" dirty="0" err="1"/>
              <a:t>cultureel</a:t>
            </a:r>
            <a:r>
              <a:rPr lang="en-US" sz="3600" dirty="0"/>
              <a:t> </a:t>
            </a:r>
            <a:r>
              <a:rPr lang="en-US" sz="3600" dirty="0" err="1" smtClean="0"/>
              <a:t>kapitaal</a:t>
            </a:r>
            <a:r>
              <a:rPr lang="en-US" sz="3600" dirty="0" smtClean="0"/>
              <a:t> van de </a:t>
            </a:r>
            <a:r>
              <a:rPr lang="en-US" sz="3600" dirty="0" err="1" smtClean="0"/>
              <a:t>vrijwilliger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= </a:t>
            </a:r>
            <a:r>
              <a:rPr lang="en-US" sz="3600" dirty="0" err="1" smtClean="0"/>
              <a:t>bron</a:t>
            </a:r>
            <a:r>
              <a:rPr lang="en-US" sz="3600" dirty="0" smtClean="0"/>
              <a:t> of </a:t>
            </a:r>
            <a:r>
              <a:rPr lang="en-US" sz="3600" dirty="0" err="1" smtClean="0"/>
              <a:t>middel</a:t>
            </a:r>
            <a:r>
              <a:rPr lang="en-US" sz="3600" dirty="0" smtClean="0"/>
              <a:t> </a:t>
            </a:r>
            <a:r>
              <a:rPr lang="en-US" sz="3600" dirty="0" err="1" smtClean="0"/>
              <a:t>voor</a:t>
            </a:r>
            <a:r>
              <a:rPr lang="en-US" sz="3600" dirty="0" smtClean="0"/>
              <a:t> de </a:t>
            </a:r>
            <a:r>
              <a:rPr lang="en-US" sz="3600" dirty="0" err="1" smtClean="0"/>
              <a:t>organisatie</a:t>
            </a:r>
            <a:endParaRPr lang="nl-NL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8264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934" y="399866"/>
            <a:ext cx="15310877" cy="1625600"/>
          </a:xfrm>
        </p:spPr>
        <p:txBody>
          <a:bodyPr/>
          <a:lstStyle/>
          <a:p>
            <a:r>
              <a:rPr lang="en-GB" dirty="0" smtClean="0"/>
              <a:t>VRIJWILLIGERSWERK IS GESCHOOLDE ARBEID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181132"/>
              </p:ext>
            </p:extLst>
          </p:nvPr>
        </p:nvGraphicFramePr>
        <p:xfrm>
          <a:off x="433351" y="2446460"/>
          <a:ext cx="14087920" cy="508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6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 err="1" smtClean="0">
                          <a:effectLst/>
                          <a:latin typeface="Arial"/>
                          <a:ea typeface="Times"/>
                          <a:cs typeface="Times New Roman"/>
                        </a:rPr>
                        <a:t>Beroepenclassificatie</a:t>
                      </a:r>
                      <a:r>
                        <a:rPr lang="en-GB" sz="2800" b="1" dirty="0" smtClean="0">
                          <a:effectLst/>
                          <a:latin typeface="Arial"/>
                          <a:ea typeface="Times"/>
                          <a:cs typeface="Times New Roman"/>
                        </a:rPr>
                        <a:t> (ISCO)</a:t>
                      </a:r>
                      <a:endParaRPr lang="nl-BE" sz="28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% </a:t>
                      </a:r>
                      <a:r>
                        <a:rPr lang="en-GB" sz="2800" b="1" dirty="0" err="1" smtClean="0">
                          <a:effectLst/>
                          <a:latin typeface="Arial"/>
                          <a:ea typeface="Times"/>
                          <a:cs typeface="Times New Roman"/>
                        </a:rPr>
                        <a:t>vrijwilligersactiviteiten</a:t>
                      </a:r>
                      <a:endParaRPr lang="nl-BE" sz="28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1.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Leidinggevende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functies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12,6</a:t>
                      </a:r>
                      <a:endParaRPr lang="nl-BE" sz="28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marL="180340" marR="0" indent="-180340" algn="l" defTabSz="1300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2.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Intellectuele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,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wetenschappelijke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en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artistieke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beroepen</a:t>
                      </a:r>
                      <a:endParaRPr lang="en-GB" sz="2800" dirty="0" smtClean="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/>
                          <a:ea typeface="Times"/>
                          <a:cs typeface="Times New Roman"/>
                        </a:rPr>
                        <a:t>11,9</a:t>
                      </a:r>
                      <a:endParaRPr lang="nl-BE" sz="28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marL="180340" marR="0" indent="-180340" algn="l" defTabSz="1300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3.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Technici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en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vakspecialisten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/>
                          <a:ea typeface="Times"/>
                          <a:cs typeface="Times New Roman"/>
                        </a:rPr>
                        <a:t>25,1</a:t>
                      </a:r>
                      <a:endParaRPr lang="nl-BE" sz="28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marL="180340" marR="0" indent="-180340" algn="l" defTabSz="1300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4. </a:t>
                      </a:r>
                      <a:r>
                        <a:rPr lang="en-GB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Administratief</a:t>
                      </a:r>
                      <a:r>
                        <a:rPr lang="en-GB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personeel</a:t>
                      </a:r>
                      <a:r>
                        <a:rPr lang="en-GB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800" b="0" dirty="0" smtClean="0"/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/>
                          <a:ea typeface="Times"/>
                          <a:cs typeface="Times New Roman"/>
                        </a:rPr>
                        <a:t>8,8</a:t>
                      </a:r>
                      <a:endParaRPr lang="nl-BE" sz="28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5.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Dienstverlenend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personeel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en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verkopers</a:t>
                      </a:r>
                      <a:endParaRPr lang="en-GB" sz="2800" dirty="0" smtClean="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28,8</a:t>
                      </a:r>
                      <a:endParaRPr lang="nl-BE" sz="28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marL="0" marR="0" indent="0" algn="l" defTabSz="1300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6. 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Semi-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geschoolde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en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geschoolde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beroepen</a:t>
                      </a:r>
                      <a:endParaRPr lang="en-GB" sz="2800" dirty="0" smtClean="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/>
                          <a:ea typeface="Times"/>
                          <a:cs typeface="Times New Roman"/>
                        </a:rPr>
                        <a:t>5,7</a:t>
                      </a:r>
                      <a:endParaRPr lang="nl-BE" sz="28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marL="180340" marR="0" indent="-180340" algn="l" defTabSz="1300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/>
                          <a:ea typeface="Times"/>
                          <a:cs typeface="Times New Roman"/>
                        </a:rPr>
                        <a:t>7.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Elementaire</a:t>
                      </a:r>
                      <a:r>
                        <a:rPr lang="en-GB" sz="28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beroepen</a:t>
                      </a:r>
                      <a:endParaRPr lang="en-GB" sz="2800" dirty="0" smtClean="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/>
                          <a:ea typeface="Times"/>
                          <a:cs typeface="Times New Roman"/>
                        </a:rPr>
                        <a:t>7,1</a:t>
                      </a:r>
                      <a:endParaRPr lang="nl-BE" sz="28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Arial"/>
                          <a:ea typeface="Times"/>
                          <a:cs typeface="Times New Roman"/>
                        </a:rPr>
                        <a:t>Totaal</a:t>
                      </a:r>
                      <a:endParaRPr lang="nl-BE" sz="28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/>
                          <a:ea typeface="Times"/>
                          <a:cs typeface="Times New Roman"/>
                        </a:rPr>
                        <a:t>100%</a:t>
                      </a:r>
                      <a:endParaRPr lang="nl-BE" sz="28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84285" marR="8428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329976" y="4370522"/>
            <a:ext cx="14454747" cy="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V="1">
            <a:off x="329976" y="4886847"/>
            <a:ext cx="14470824" cy="2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275377" y="6478287"/>
            <a:ext cx="14536755" cy="3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jl omhoog 11"/>
          <p:cNvSpPr/>
          <p:nvPr/>
        </p:nvSpPr>
        <p:spPr>
          <a:xfrm>
            <a:off x="15029024" y="3333886"/>
            <a:ext cx="2309651" cy="4175295"/>
          </a:xfrm>
          <a:prstGeom prst="up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 rot="5400000">
            <a:off x="14672248" y="5166707"/>
            <a:ext cx="3118582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dirty="0" smtClean="0"/>
              <a:t>Scholing /specialisatie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096187" y="7726672"/>
            <a:ext cx="6752370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Bron: EAK Enquête 2014</a:t>
            </a:r>
          </a:p>
          <a:p>
            <a:pPr>
              <a:lnSpc>
                <a:spcPct val="120000"/>
              </a:lnSpc>
            </a:pPr>
            <a:r>
              <a:rPr lang="nl-NL" sz="2500" dirty="0" smtClean="0"/>
              <a:t>(Hustinx et al. 2015)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4387301" y="3622467"/>
            <a:ext cx="395598" cy="54117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4393954" y="4378612"/>
            <a:ext cx="395598" cy="54117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b="1" dirty="0">
                <a:solidFill>
                  <a:srgbClr val="FF0000"/>
                </a:solidFill>
              </a:rPr>
              <a:t>2</a:t>
            </a:r>
            <a:endParaRPr lang="nl-NL" sz="2500" b="1" dirty="0" smtClean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4408121" y="5475339"/>
            <a:ext cx="395598" cy="54117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b="1" dirty="0">
                <a:solidFill>
                  <a:srgbClr val="FF0000"/>
                </a:solidFill>
              </a:rPr>
              <a:t>3</a:t>
            </a:r>
            <a:endParaRPr lang="nl-NL" sz="2500" b="1" dirty="0" smtClean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4387301" y="6474640"/>
            <a:ext cx="395598" cy="54117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b="1" dirty="0">
                <a:solidFill>
                  <a:srgbClr val="FF0000"/>
                </a:solidFill>
              </a:rPr>
              <a:t>4</a:t>
            </a:r>
            <a:endParaRPr lang="nl-NL" sz="2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289" y="136025"/>
            <a:ext cx="16791879" cy="863693"/>
          </a:xfrm>
        </p:spPr>
        <p:txBody>
          <a:bodyPr/>
          <a:lstStyle/>
          <a:p>
            <a:r>
              <a:rPr lang="nl-NL" dirty="0" smtClean="0"/>
              <a:t>Invloed organisatie op vrijwilligerswerk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nl-NL" sz="5400" dirty="0"/>
              <a:t>3 ‘clusters’ van </a:t>
            </a:r>
            <a:r>
              <a:rPr lang="nl-NL" sz="5400" dirty="0" smtClean="0"/>
              <a:t>organisatiekenmerken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smtClean="0"/>
              <a:t>(</a:t>
            </a:r>
            <a:r>
              <a:rPr lang="nl-NL" sz="2800" dirty="0" err="1"/>
              <a:t>Studer</a:t>
            </a:r>
            <a:r>
              <a:rPr lang="nl-NL" sz="2800" dirty="0"/>
              <a:t> &amp; </a:t>
            </a:r>
            <a:r>
              <a:rPr lang="nl-NL" sz="2800" dirty="0" err="1"/>
              <a:t>von</a:t>
            </a:r>
            <a:r>
              <a:rPr lang="nl-NL" sz="2800" dirty="0"/>
              <a:t> </a:t>
            </a:r>
            <a:r>
              <a:rPr lang="nl-NL" sz="2800" dirty="0" err="1"/>
              <a:t>Schnurbein</a:t>
            </a:r>
            <a:r>
              <a:rPr lang="nl-NL" sz="2800" dirty="0"/>
              <a:t>, 2013)</a:t>
            </a:r>
          </a:p>
          <a:p>
            <a:pPr lvl="1"/>
            <a:r>
              <a:rPr lang="nl-NL" dirty="0" smtClean="0"/>
              <a:t>Vrijwilligersmanagement</a:t>
            </a:r>
          </a:p>
          <a:p>
            <a:pPr lvl="1"/>
            <a:r>
              <a:rPr lang="nl-NL" dirty="0" smtClean="0"/>
              <a:t>Vrijwilligerscultuur</a:t>
            </a:r>
          </a:p>
          <a:p>
            <a:pPr lvl="1"/>
            <a:r>
              <a:rPr lang="nl-NL" dirty="0" smtClean="0"/>
              <a:t>Bredere organisatiekenmerken</a:t>
            </a:r>
          </a:p>
          <a:p>
            <a:pPr marL="1778000" lvl="3" indent="0">
              <a:buNone/>
            </a:pPr>
            <a:r>
              <a:rPr lang="nl-NL" i="1" dirty="0" smtClean="0"/>
              <a:t>+ </a:t>
            </a:r>
            <a:r>
              <a:rPr lang="nl-NL" i="1" dirty="0"/>
              <a:t>omgevingsfactoren </a:t>
            </a:r>
            <a:r>
              <a:rPr lang="nl-NL" sz="2800" i="1" dirty="0"/>
              <a:t>(</a:t>
            </a:r>
            <a:r>
              <a:rPr lang="nl-NL" sz="2800" i="1" dirty="0" err="1"/>
              <a:t>Nesbit</a:t>
            </a:r>
            <a:r>
              <a:rPr lang="nl-NL" sz="2800" i="1" dirty="0"/>
              <a:t> et al., 2018)</a:t>
            </a:r>
          </a:p>
          <a:p>
            <a:pPr marL="85725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 dirty="0"/>
          </a:p>
        </p:txBody>
      </p:sp>
      <p:sp>
        <p:nvSpPr>
          <p:cNvPr id="5" name="Tekstvak 4"/>
          <p:cNvSpPr txBox="1"/>
          <p:nvPr/>
        </p:nvSpPr>
        <p:spPr>
          <a:xfrm>
            <a:off x="9313618" y="2809974"/>
            <a:ext cx="3958288" cy="736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dirty="0"/>
              <a:t>= </a:t>
            </a:r>
            <a:r>
              <a:rPr lang="nl-NL" sz="4000" dirty="0" smtClean="0"/>
              <a:t>instrumenteel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011219" y="3645280"/>
            <a:ext cx="3958288" cy="810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dirty="0"/>
              <a:t>= </a:t>
            </a:r>
            <a:r>
              <a:rPr lang="nl-NL" sz="4000" dirty="0" smtClean="0"/>
              <a:t>‘</a:t>
            </a:r>
            <a:r>
              <a:rPr lang="nl-NL" sz="4000" dirty="0" err="1" smtClean="0"/>
              <a:t>nurture</a:t>
            </a:r>
            <a:r>
              <a:rPr lang="nl-NL" sz="4000" dirty="0" smtClean="0"/>
              <a:t>’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2492940" y="4534377"/>
            <a:ext cx="3958288" cy="810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dirty="0"/>
              <a:t>= </a:t>
            </a:r>
            <a:r>
              <a:rPr lang="nl-NL" sz="4000" dirty="0" smtClean="0"/>
              <a:t>‘</a:t>
            </a:r>
            <a:r>
              <a:rPr lang="nl-NL" sz="4000" dirty="0" err="1" smtClean="0"/>
              <a:t>nature</a:t>
            </a:r>
            <a:r>
              <a:rPr lang="nl-NL" sz="4000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8489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vrijwilligersmanagement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Lineair proces met verschillende stadia &amp; dimensies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‘</a:t>
            </a:r>
            <a:r>
              <a:rPr lang="nl-NL" dirty="0" err="1" smtClean="0"/>
              <a:t>Volunteer</a:t>
            </a:r>
            <a:r>
              <a:rPr lang="nl-NL" dirty="0" smtClean="0"/>
              <a:t> management </a:t>
            </a:r>
            <a:r>
              <a:rPr lang="nl-NL" dirty="0" err="1" smtClean="0"/>
              <a:t>capacity</a:t>
            </a:r>
            <a:r>
              <a:rPr lang="nl-NL" dirty="0" smtClean="0"/>
              <a:t>’ </a:t>
            </a:r>
            <a:r>
              <a:rPr lang="nl-NL" sz="2400" dirty="0" smtClean="0"/>
              <a:t>(</a:t>
            </a:r>
            <a:r>
              <a:rPr lang="nl-NL" sz="2400" dirty="0" err="1" smtClean="0"/>
              <a:t>Hager</a:t>
            </a:r>
            <a:r>
              <a:rPr lang="nl-NL" sz="2400" dirty="0" smtClean="0"/>
              <a:t> &amp; </a:t>
            </a:r>
            <a:r>
              <a:rPr lang="nl-NL" sz="2400" dirty="0" err="1" smtClean="0"/>
              <a:t>Brudney</a:t>
            </a:r>
            <a:r>
              <a:rPr lang="nl-NL" sz="2400" dirty="0" smtClean="0"/>
              <a:t>, 2004, 2011)</a:t>
            </a:r>
            <a:endParaRPr lang="nl-NL" dirty="0" smtClean="0"/>
          </a:p>
          <a:p>
            <a:r>
              <a:rPr lang="nl-NL" dirty="0" smtClean="0"/>
              <a:t>Programma-management </a:t>
            </a:r>
            <a:r>
              <a:rPr lang="nl-NL" sz="2400" dirty="0" smtClean="0"/>
              <a:t>(</a:t>
            </a:r>
            <a:r>
              <a:rPr lang="nl-BE" sz="2400" dirty="0" smtClean="0"/>
              <a:t>Meijs </a:t>
            </a:r>
            <a:r>
              <a:rPr lang="nl-BE" sz="2400" dirty="0"/>
              <a:t>&amp; Hoogstad, 2001)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19</a:t>
            </a:fld>
            <a:endParaRPr lang="nl-BE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12" y="2390711"/>
            <a:ext cx="13992743" cy="28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279" y="136025"/>
            <a:ext cx="16922478" cy="863693"/>
          </a:xfrm>
        </p:spPr>
        <p:txBody>
          <a:bodyPr/>
          <a:lstStyle/>
          <a:p>
            <a:pPr algn="ctr"/>
            <a:r>
              <a:rPr lang="nl-NL" sz="4800" dirty="0" smtClean="0"/>
              <a:t>Vrijwilligerswerk </a:t>
            </a:r>
            <a:r>
              <a:rPr lang="nl-NL" sz="4800" dirty="0"/>
              <a:t>=</a:t>
            </a:r>
            <a:r>
              <a:rPr lang="nl-NL" sz="4800" dirty="0" smtClean="0"/>
              <a:t> vrijwillige solidariteit</a:t>
            </a:r>
            <a:endParaRPr lang="nl-NL" sz="4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Vrijwillige solidariteit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Solidariteit binnen het gezin</a:t>
            </a:r>
          </a:p>
          <a:p>
            <a:r>
              <a:rPr lang="nl-NL" dirty="0" smtClean="0"/>
              <a:t>Informele hulp</a:t>
            </a:r>
          </a:p>
          <a:p>
            <a:r>
              <a:rPr lang="nl-NL" b="1" dirty="0" smtClean="0">
                <a:solidFill>
                  <a:schemeClr val="tx2">
                    <a:lumMod val="75000"/>
                  </a:schemeClr>
                </a:solidFill>
              </a:rPr>
              <a:t>Vrijwilligerswerk</a:t>
            </a:r>
          </a:p>
          <a:p>
            <a:r>
              <a:rPr lang="nl-NL" dirty="0" smtClean="0"/>
              <a:t>Donaties</a:t>
            </a:r>
          </a:p>
          <a:p>
            <a:r>
              <a:rPr lang="nl-NL" dirty="0" smtClean="0"/>
              <a:t>Vrijwillige verzekeringen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Verplichte solidariteit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Sociale zekerheid (de verzorgingsstaat)</a:t>
            </a:r>
          </a:p>
          <a:p>
            <a:r>
              <a:rPr lang="nl-NL" dirty="0" smtClean="0"/>
              <a:t>Internationale solidariteit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2236438" y="7237455"/>
            <a:ext cx="11910917" cy="787262"/>
          </a:xfrm>
          <a:prstGeom prst="rect">
            <a:avLst/>
          </a:prstGeom>
          <a:noFill/>
        </p:spPr>
        <p:txBody>
          <a:bodyPr wrap="square" lIns="154808" tIns="77404" rIns="154808" bIns="77404" rtlCol="0">
            <a:spAutoFit/>
          </a:bodyPr>
          <a:lstStyle/>
          <a:p>
            <a:r>
              <a:rPr lang="nl-NL" sz="4100" b="1" i="1" dirty="0"/>
              <a:t>Mate van vrijwilligheid </a:t>
            </a:r>
            <a:r>
              <a:rPr lang="nl-NL" sz="4100" b="1" i="1" dirty="0">
                <a:sym typeface="Symbol"/>
              </a:rPr>
              <a:t> mate van organisatie</a:t>
            </a:r>
            <a:endParaRPr lang="en-US" sz="4100" b="1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085F-9885-E243-83E2-DEC814F59F88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275931" y="8631732"/>
            <a:ext cx="4651107" cy="105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dirty="0"/>
              <a:t>(De Beer &amp; Koster, 2007)</a:t>
            </a:r>
          </a:p>
          <a:p>
            <a:pPr>
              <a:lnSpc>
                <a:spcPct val="120000"/>
              </a:lnSpc>
            </a:pPr>
            <a:endParaRPr lang="nl-NL" sz="2500" dirty="0" smtClean="0"/>
          </a:p>
        </p:txBody>
      </p:sp>
    </p:spTree>
    <p:extLst>
      <p:ext uri="{BB962C8B-B14F-4D97-AF65-F5344CB8AC3E}">
        <p14:creationId xmlns:p14="http://schemas.microsoft.com/office/powerpoint/2010/main" val="2021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0274" y="810740"/>
            <a:ext cx="15705282" cy="86369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nl-BE" u="none" dirty="0" smtClean="0"/>
              <a:t>Winnende vrijwilligersscenario’s</a:t>
            </a:r>
            <a:br>
              <a:rPr lang="nl-BE" u="none" dirty="0" smtClean="0"/>
            </a:br>
            <a:r>
              <a:rPr lang="nl-BE" u="none" dirty="0"/>
              <a:t> </a:t>
            </a:r>
            <a:r>
              <a:rPr lang="nl-BE" sz="3400" u="none" dirty="0"/>
              <a:t>(Meijs &amp; Brudney 2007)</a:t>
            </a:r>
            <a:endParaRPr lang="nl-NL" sz="3400" u="none" dirty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4749" y="1938484"/>
            <a:ext cx="7657915" cy="643692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nl-BE" sz="5400" dirty="0">
                <a:latin typeface="Calibri" charset="0"/>
              </a:rPr>
              <a:t>	Streven naar een </a:t>
            </a:r>
            <a:r>
              <a:rPr lang="nl-BE" sz="5400" b="1" dirty="0">
                <a:solidFill>
                  <a:srgbClr val="FF0000"/>
                </a:solidFill>
                <a:latin typeface="Calibri" charset="0"/>
              </a:rPr>
              <a:t>AAA</a:t>
            </a:r>
            <a:r>
              <a:rPr lang="nl-BE" sz="5400" dirty="0">
                <a:latin typeface="Calibri" charset="0"/>
              </a:rPr>
              <a:t>-combinatie</a:t>
            </a:r>
          </a:p>
          <a:p>
            <a:pPr lvl="1" eaLnBrk="1" hangingPunct="1"/>
            <a:r>
              <a:rPr lang="nl-BE" sz="4700" b="1" u="sng" dirty="0">
                <a:solidFill>
                  <a:srgbClr val="FF0000"/>
                </a:solidFill>
                <a:latin typeface="Calibri" charset="0"/>
              </a:rPr>
              <a:t>Availability</a:t>
            </a:r>
            <a:r>
              <a:rPr lang="nl-BE" sz="47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BE" dirty="0">
                <a:latin typeface="Calibri" charset="0"/>
              </a:rPr>
              <a:t>(beschikbaarheid)</a:t>
            </a:r>
          </a:p>
          <a:p>
            <a:pPr lvl="1" eaLnBrk="1" hangingPunct="1"/>
            <a:r>
              <a:rPr lang="nl-BE" sz="4700" b="1" u="sng" dirty="0">
                <a:solidFill>
                  <a:srgbClr val="FF0000"/>
                </a:solidFill>
                <a:latin typeface="Calibri" charset="0"/>
              </a:rPr>
              <a:t>Assets</a:t>
            </a:r>
            <a:r>
              <a:rPr lang="nl-BE" sz="4700" b="1" dirty="0">
                <a:solidFill>
                  <a:srgbClr val="FF0000"/>
                </a:solidFill>
                <a:latin typeface="Calibri" charset="0"/>
              </a:rPr>
              <a:t> </a:t>
            </a:r>
            <a:br>
              <a:rPr lang="nl-BE" sz="4700" b="1" dirty="0">
                <a:solidFill>
                  <a:srgbClr val="FF0000"/>
                </a:solidFill>
                <a:latin typeface="Calibri" charset="0"/>
              </a:rPr>
            </a:br>
            <a:r>
              <a:rPr lang="nl-BE" dirty="0">
                <a:latin typeface="Calibri" charset="0"/>
              </a:rPr>
              <a:t>(vaardigheden, competenties, middelen)</a:t>
            </a:r>
          </a:p>
          <a:p>
            <a:pPr lvl="1" eaLnBrk="1" hangingPunct="1"/>
            <a:r>
              <a:rPr lang="nl-BE" sz="4700" b="1" u="sng" dirty="0">
                <a:solidFill>
                  <a:srgbClr val="FF0000"/>
                </a:solidFill>
                <a:latin typeface="Calibri" charset="0"/>
              </a:rPr>
              <a:t>Assignment</a:t>
            </a:r>
            <a:r>
              <a:rPr lang="nl-BE" sz="4700" b="1" dirty="0">
                <a:solidFill>
                  <a:schemeClr val="accent2"/>
                </a:solidFill>
                <a:latin typeface="Calibri" charset="0"/>
              </a:rPr>
              <a:t> </a:t>
            </a:r>
            <a:br>
              <a:rPr lang="nl-BE" sz="4700" b="1" dirty="0">
                <a:solidFill>
                  <a:schemeClr val="accent2"/>
                </a:solidFill>
                <a:latin typeface="Calibri" charset="0"/>
              </a:rPr>
            </a:br>
            <a:r>
              <a:rPr lang="nl-BE" dirty="0">
                <a:latin typeface="Calibri" charset="0"/>
              </a:rPr>
              <a:t>(functie, taak, activiteit)</a:t>
            </a:r>
          </a:p>
          <a:p>
            <a:pPr lvl="1" eaLnBrk="1" hangingPunct="1"/>
            <a:endParaRPr lang="nl-NL" dirty="0">
              <a:latin typeface="Calibri" charset="0"/>
            </a:endParaRPr>
          </a:p>
        </p:txBody>
      </p:sp>
      <p:pic>
        <p:nvPicPr>
          <p:cNvPr id="10137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879"/>
          <a:stretch>
            <a:fillRect/>
          </a:stretch>
        </p:blipFill>
        <p:spPr/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8A36-6432-F34A-AFB9-B325775E2EB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2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optimale match</a:t>
            </a:r>
            <a:endParaRPr lang="nl-N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7548"/>
          <a:stretch>
            <a:fillRect/>
          </a:stretch>
        </p:blipFill>
        <p:spPr bwMode="auto">
          <a:xfrm>
            <a:off x="866934" y="1422262"/>
            <a:ext cx="7657915" cy="64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8627"/>
          <a:stretch>
            <a:fillRect/>
          </a:stretch>
        </p:blipFill>
        <p:spPr bwMode="auto">
          <a:xfrm>
            <a:off x="8813826" y="1422262"/>
            <a:ext cx="7657915" cy="64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8A36-6432-F34A-AFB9-B325775E2EB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3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u="none" dirty="0" smtClean="0"/>
              <a:t>Vrijwilligerscultuur in organisatie</a:t>
            </a:r>
            <a:endParaRPr lang="nl-NL" sz="4800" u="non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Vrijwilligersvriendelijk klimaat</a:t>
            </a:r>
          </a:p>
          <a:p>
            <a:pPr lvl="1"/>
            <a:r>
              <a:rPr lang="nl-NL" sz="4400" dirty="0"/>
              <a:t>Leiderschap</a:t>
            </a:r>
          </a:p>
          <a:p>
            <a:pPr lvl="1"/>
            <a:r>
              <a:rPr lang="nl-NL" sz="4300" dirty="0" smtClean="0"/>
              <a:t>Spanning </a:t>
            </a:r>
            <a:r>
              <a:rPr lang="nl-NL" sz="4300" dirty="0" err="1" smtClean="0"/>
              <a:t>managementdenken</a:t>
            </a:r>
            <a:r>
              <a:rPr lang="nl-NL" sz="4300" dirty="0" smtClean="0"/>
              <a:t> en professionalisme</a:t>
            </a:r>
          </a:p>
          <a:p>
            <a:r>
              <a:rPr lang="nl-NL" dirty="0" smtClean="0"/>
              <a:t>Relatie vrijwilligers – beroepskrachten</a:t>
            </a:r>
          </a:p>
          <a:p>
            <a:pPr lvl="1"/>
            <a:r>
              <a:rPr lang="nl-NL" sz="4300" dirty="0" smtClean="0"/>
              <a:t>Rollen, rolambiguïteit en rolconflict</a:t>
            </a:r>
          </a:p>
          <a:p>
            <a:pPr lvl="1"/>
            <a:r>
              <a:rPr lang="nl-NL" sz="4300" dirty="0" smtClean="0"/>
              <a:t>Aanvullend &lt;-&gt; vervangend</a:t>
            </a:r>
          </a:p>
          <a:p>
            <a:pPr lvl="1"/>
            <a:r>
              <a:rPr lang="nl-NL" sz="4300" dirty="0" smtClean="0"/>
              <a:t>Gelijkwaardig &lt;-&gt; ondergeschikt</a:t>
            </a:r>
          </a:p>
          <a:p>
            <a:r>
              <a:rPr lang="nl-NL" dirty="0" smtClean="0"/>
              <a:t>Interne communicatie en besluitvorming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22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8773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Participatie in besluitvorming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rcRect l="-33330" r="-33330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23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9109321" y="8105463"/>
            <a:ext cx="487607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(</a:t>
            </a:r>
            <a:r>
              <a:rPr lang="nl-NL" sz="2500" dirty="0" err="1" smtClean="0"/>
              <a:t>Vanderstichelen</a:t>
            </a:r>
            <a:r>
              <a:rPr lang="nl-NL" sz="2500" dirty="0" smtClean="0"/>
              <a:t> et al., 2019)</a:t>
            </a:r>
          </a:p>
        </p:txBody>
      </p:sp>
      <p:sp>
        <p:nvSpPr>
          <p:cNvPr id="3" name="Vierkante haak rechts 2"/>
          <p:cNvSpPr/>
          <p:nvPr/>
        </p:nvSpPr>
        <p:spPr>
          <a:xfrm>
            <a:off x="13013115" y="1790415"/>
            <a:ext cx="166567" cy="1832053"/>
          </a:xfrm>
          <a:prstGeom prst="rightBracket">
            <a:avLst/>
          </a:prstGeom>
          <a:ln w="3175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7" name="Vierkante haak rechts 6"/>
          <p:cNvSpPr/>
          <p:nvPr/>
        </p:nvSpPr>
        <p:spPr>
          <a:xfrm>
            <a:off x="12998949" y="3747380"/>
            <a:ext cx="201556" cy="2144335"/>
          </a:xfrm>
          <a:prstGeom prst="rightBracket">
            <a:avLst/>
          </a:prstGeom>
          <a:ln w="3175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Vierkante haak rechts 7"/>
          <p:cNvSpPr/>
          <p:nvPr/>
        </p:nvSpPr>
        <p:spPr>
          <a:xfrm>
            <a:off x="13013115" y="6037448"/>
            <a:ext cx="187390" cy="624563"/>
          </a:xfrm>
          <a:prstGeom prst="rightBracket">
            <a:avLst/>
          </a:prstGeom>
          <a:ln w="3175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3325431" y="2269248"/>
            <a:ext cx="2894116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>
                <a:solidFill>
                  <a:srgbClr val="FF0000"/>
                </a:solidFill>
              </a:rPr>
              <a:t>Geen participatie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3394546" y="4212064"/>
            <a:ext cx="322059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>
                <a:solidFill>
                  <a:srgbClr val="FF0000"/>
                </a:solidFill>
              </a:rPr>
              <a:t>Beperkte participatie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422020" y="6050785"/>
            <a:ext cx="277670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>
                <a:solidFill>
                  <a:srgbClr val="FF0000"/>
                </a:solidFill>
              </a:rPr>
              <a:t>Sterke participatie</a:t>
            </a:r>
          </a:p>
        </p:txBody>
      </p:sp>
    </p:spTree>
    <p:extLst>
      <p:ext uri="{BB962C8B-B14F-4D97-AF65-F5344CB8AC3E}">
        <p14:creationId xmlns:p14="http://schemas.microsoft.com/office/powerpoint/2010/main" val="22821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Bredere organisatiekenmerken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Doelen en missie van de organisatie</a:t>
            </a:r>
          </a:p>
          <a:p>
            <a:pPr lvl="1"/>
            <a:r>
              <a:rPr lang="nl-NL" sz="4000" dirty="0" smtClean="0"/>
              <a:t>Dienstverlening, belangenbehartiging, recreatie</a:t>
            </a:r>
          </a:p>
          <a:p>
            <a:r>
              <a:rPr lang="nl-NL" dirty="0" smtClean="0"/>
              <a:t>Sector en soort dienstverlening</a:t>
            </a:r>
          </a:p>
          <a:p>
            <a:pPr lvl="1"/>
            <a:r>
              <a:rPr lang="nl-NL" sz="4000" dirty="0" smtClean="0"/>
              <a:t>Type van begunstigde</a:t>
            </a:r>
          </a:p>
          <a:p>
            <a:r>
              <a:rPr lang="nl-NL" dirty="0" smtClean="0"/>
              <a:t>Aard van de financiering</a:t>
            </a:r>
          </a:p>
          <a:p>
            <a:r>
              <a:rPr lang="nl-NL" dirty="0" smtClean="0"/>
              <a:t>Organisatiestructuur</a:t>
            </a:r>
          </a:p>
          <a:p>
            <a:pPr lvl="1"/>
            <a:r>
              <a:rPr lang="nl-NL" sz="4000" dirty="0" smtClean="0"/>
              <a:t>Vlak, hiërarchisch, </a:t>
            </a:r>
            <a:r>
              <a:rPr lang="nl-NL" sz="4000" dirty="0" err="1" smtClean="0"/>
              <a:t>vernetwerkt</a:t>
            </a:r>
            <a:endParaRPr lang="nl-NL" sz="4000" dirty="0" smtClean="0"/>
          </a:p>
          <a:p>
            <a:pPr lvl="1"/>
            <a:r>
              <a:rPr lang="nl-NL" sz="4000" dirty="0" smtClean="0"/>
              <a:t>Geleid of ondersteund door vrijwilligers?</a:t>
            </a:r>
          </a:p>
          <a:p>
            <a:r>
              <a:rPr lang="nl-NL" dirty="0" smtClean="0"/>
              <a:t>Compositie-effecten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7773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Ratio vrijwilligers/beroepskrachten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rcRect t="-3633" b="-3633"/>
          <a:stretch>
            <a:fillRect/>
          </a:stretch>
        </p:blipFill>
        <p:spPr/>
      </p:pic>
      <p:sp>
        <p:nvSpPr>
          <p:cNvPr id="2" name="Tekstvak 1"/>
          <p:cNvSpPr txBox="1"/>
          <p:nvPr/>
        </p:nvSpPr>
        <p:spPr>
          <a:xfrm>
            <a:off x="10477821" y="8192389"/>
            <a:ext cx="565167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NL" sz="2500" dirty="0" smtClean="0"/>
              <a:t>(Hustinx et al., 2015)</a:t>
            </a:r>
          </a:p>
        </p:txBody>
      </p:sp>
    </p:spTree>
    <p:extLst>
      <p:ext uri="{BB962C8B-B14F-4D97-AF65-F5344CB8AC3E}">
        <p14:creationId xmlns:p14="http://schemas.microsoft.com/office/powerpoint/2010/main" val="3133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Compositie-effecten: ‘</a:t>
            </a:r>
            <a:r>
              <a:rPr lang="nl-NL" dirty="0" err="1" smtClean="0"/>
              <a:t>Ethnic</a:t>
            </a:r>
            <a:r>
              <a:rPr lang="nl-NL" dirty="0" smtClean="0"/>
              <a:t> </a:t>
            </a:r>
            <a:r>
              <a:rPr lang="nl-NL" dirty="0" err="1" smtClean="0"/>
              <a:t>sorting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26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8246992" y="8246564"/>
            <a:ext cx="451546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NL" sz="2500" dirty="0" smtClean="0"/>
              <a:t>(Wiertz, 2016)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nl-NL" dirty="0" smtClean="0"/>
              <a:t>De etnisch-culturele samenstelling van een vrijwilligersorganisatie beïnvloedt de kans om vrijwilligerswerk te beginnen, maar heeft geen effect op de kans om engagement te beëindigen</a:t>
            </a:r>
          </a:p>
        </p:txBody>
      </p:sp>
      <p:pic>
        <p:nvPicPr>
          <p:cNvPr id="8" name="Tijdelijke aanduiding voor inhoud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5185" b="-15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55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omgevingsfactoren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Wettelijk kader</a:t>
            </a:r>
          </a:p>
          <a:p>
            <a:r>
              <a:rPr lang="nl-NL" dirty="0" smtClean="0"/>
              <a:t>Beleidscontext en publieke opvattingen over solidariteit</a:t>
            </a:r>
          </a:p>
          <a:p>
            <a:pPr lvl="1"/>
            <a:r>
              <a:rPr lang="nl-NL" sz="4000" dirty="0" smtClean="0"/>
              <a:t>‘Vermaatschappelijking’ van publieke verantwoordelijkheden</a:t>
            </a:r>
          </a:p>
          <a:p>
            <a:pPr lvl="1"/>
            <a:r>
              <a:rPr lang="nl-NL" sz="4000" dirty="0" err="1" smtClean="0"/>
              <a:t>Conditionaliteitsdenken</a:t>
            </a:r>
            <a:r>
              <a:rPr lang="nl-NL" sz="4000" dirty="0" smtClean="0"/>
              <a:t>: ‘voor wat, hoort wat’</a:t>
            </a:r>
          </a:p>
          <a:p>
            <a:pPr lvl="1"/>
            <a:r>
              <a:rPr lang="nl-NL" sz="4000" dirty="0" err="1" smtClean="0"/>
              <a:t>Derdepartijvrijwilligerswerk</a:t>
            </a:r>
            <a:r>
              <a:rPr lang="nl-NL" sz="4000" dirty="0" smtClean="0"/>
              <a:t> </a:t>
            </a:r>
            <a:r>
              <a:rPr lang="nl-NL" sz="2800" dirty="0" smtClean="0"/>
              <a:t>(</a:t>
            </a:r>
            <a:r>
              <a:rPr lang="nl-NL" sz="2800" dirty="0" err="1" smtClean="0"/>
              <a:t>Haski-Leventhal</a:t>
            </a:r>
            <a:r>
              <a:rPr lang="nl-NL" sz="2800" dirty="0" smtClean="0"/>
              <a:t>, Meijs &amp; Hustinx, 2010) </a:t>
            </a:r>
            <a:br>
              <a:rPr lang="nl-NL" sz="2800" dirty="0" smtClean="0"/>
            </a:br>
            <a:r>
              <a:rPr lang="nl-NL" sz="4000" dirty="0" smtClean="0">
                <a:sym typeface="Wingdings"/>
              </a:rPr>
              <a:t> ‘verplichte’ inzet kwetsbare groepen</a:t>
            </a:r>
            <a:endParaRPr lang="nl-NL" sz="4000" dirty="0" smtClean="0"/>
          </a:p>
          <a:p>
            <a:r>
              <a:rPr lang="nl-NL" dirty="0" smtClean="0"/>
              <a:t>‘</a:t>
            </a:r>
            <a:r>
              <a:rPr lang="nl-NL" dirty="0" err="1"/>
              <a:t>Volunteer</a:t>
            </a:r>
            <a:r>
              <a:rPr lang="nl-NL" dirty="0"/>
              <a:t> management </a:t>
            </a:r>
            <a:r>
              <a:rPr lang="nl-NL" dirty="0" err="1"/>
              <a:t>infrastructure</a:t>
            </a:r>
            <a:r>
              <a:rPr lang="nl-NL" dirty="0" smtClean="0"/>
              <a:t>’ </a:t>
            </a:r>
            <a:r>
              <a:rPr lang="nl-NL" sz="2800" dirty="0" smtClean="0"/>
              <a:t>(</a:t>
            </a:r>
            <a:r>
              <a:rPr lang="nl-NL" sz="2800" dirty="0" err="1" smtClean="0"/>
              <a:t>Nesbit</a:t>
            </a:r>
            <a:r>
              <a:rPr lang="nl-NL" sz="2800" dirty="0" smtClean="0"/>
              <a:t> et al., 2018)</a:t>
            </a:r>
            <a:endParaRPr lang="nl-NL" dirty="0" smtClean="0"/>
          </a:p>
          <a:p>
            <a:pPr lvl="1"/>
            <a:r>
              <a:rPr lang="nl-NL" sz="4000" dirty="0" smtClean="0"/>
              <a:t>Samenwerking en competitie tussen vrijwilligersorganisaties</a:t>
            </a:r>
          </a:p>
          <a:p>
            <a:pPr lvl="1"/>
            <a:r>
              <a:rPr lang="nl-NL" sz="4000" dirty="0" smtClean="0"/>
              <a:t>Duurzaam vrijwilligersbeleid als gedeelde verantwoordelijkheid</a:t>
            </a:r>
            <a:endParaRPr lang="nl-NL" sz="4000" dirty="0"/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125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 vrijwilligersbeleid </a:t>
            </a:r>
            <a:endParaRPr lang="nl-NL" dirty="0"/>
          </a:p>
        </p:txBody>
      </p:sp>
      <p:pic>
        <p:nvPicPr>
          <p:cNvPr id="1290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42" r="-97242"/>
          <a:stretch>
            <a:fillRect/>
          </a:stretch>
        </p:blipFill>
        <p:spPr>
          <a:xfrm>
            <a:off x="-3954728" y="1132306"/>
            <a:ext cx="17301105" cy="7379066"/>
          </a:xfr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6E897-6C8F-7148-A8F8-358C07D579D1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129026" name="Text Box 6"/>
          <p:cNvSpPr txBox="1">
            <a:spLocks noChangeArrowheads="1"/>
          </p:cNvSpPr>
          <p:nvPr/>
        </p:nvSpPr>
        <p:spPr bwMode="auto">
          <a:xfrm>
            <a:off x="2701270" y="8601107"/>
            <a:ext cx="4787067" cy="7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4808" tIns="77404" rIns="154808" bIns="77404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(Hardin, G. (1968). The tragedy of the commons. </a:t>
            </a:r>
            <a:r>
              <a:rPr lang="en-US" sz="2000" i="1" dirty="0">
                <a:solidFill>
                  <a:schemeClr val="tx1"/>
                </a:solidFill>
                <a:cs typeface="Arial" charset="0"/>
              </a:rPr>
              <a:t>Science, 162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, 1243-8)</a:t>
            </a:r>
          </a:p>
        </p:txBody>
      </p:sp>
      <p:sp>
        <p:nvSpPr>
          <p:cNvPr id="4" name="Rechthoek 3"/>
          <p:cNvSpPr/>
          <p:nvPr/>
        </p:nvSpPr>
        <p:spPr>
          <a:xfrm>
            <a:off x="12935183" y="302150"/>
            <a:ext cx="4036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nl-NL" sz="2800" dirty="0" err="1">
                <a:solidFill>
                  <a:schemeClr val="tx2">
                    <a:lumMod val="75000"/>
                  </a:schemeClr>
                </a:solidFill>
              </a:rPr>
              <a:t>Brudney</a:t>
            </a:r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 &amp; Meijs, 2009)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8223" y="2561552"/>
            <a:ext cx="8627666" cy="50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Prof. dr. </a:t>
            </a:r>
            <a:r>
              <a:rPr lang="nl-NL" dirty="0" err="1" smtClean="0"/>
              <a:t>Lesley</a:t>
            </a:r>
            <a:r>
              <a:rPr lang="nl-NL" dirty="0" smtClean="0"/>
              <a:t> Hustinx</a:t>
            </a:r>
            <a:br>
              <a:rPr lang="nl-NL" dirty="0" smtClean="0"/>
            </a:br>
            <a:r>
              <a:rPr lang="nl-NL" dirty="0" smtClean="0"/>
              <a:t>Vakgroep Sociologie</a:t>
            </a:r>
            <a:br>
              <a:rPr lang="nl-NL" dirty="0" smtClean="0"/>
            </a:br>
            <a:r>
              <a:rPr lang="nl-NL" dirty="0" smtClean="0"/>
              <a:t>Korte Meer 3-5</a:t>
            </a:r>
            <a:br>
              <a:rPr lang="nl-NL" dirty="0" smtClean="0"/>
            </a:br>
            <a:r>
              <a:rPr lang="nl-NL" dirty="0" smtClean="0"/>
              <a:t>9000 Gent</a:t>
            </a:r>
            <a:br>
              <a:rPr lang="nl-NL" dirty="0" smtClean="0"/>
            </a:br>
            <a:r>
              <a:rPr lang="nl-NL" dirty="0" err="1" smtClean="0"/>
              <a:t>lesley.hustinx@ugent.be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8948738"/>
            <a:ext cx="922337" cy="519112"/>
          </a:xfrm>
        </p:spPr>
        <p:txBody>
          <a:bodyPr/>
          <a:lstStyle/>
          <a:p>
            <a:fld id="{7AE184E0-0BD4-4705-A12B-9B71DDE63301}" type="slidenum">
              <a:rPr lang="nl-BE" noProof="0" smtClean="0"/>
              <a:t>29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3411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7302" y="136025"/>
            <a:ext cx="16956804" cy="863693"/>
          </a:xfrm>
        </p:spPr>
        <p:txBody>
          <a:bodyPr/>
          <a:lstStyle/>
          <a:p>
            <a:pPr algn="ctr"/>
            <a:r>
              <a:rPr lang="nl-NL" dirty="0" smtClean="0"/>
              <a:t>Vrijwilligerswerk </a:t>
            </a:r>
            <a:r>
              <a:rPr lang="nl-NL" dirty="0"/>
              <a:t>=</a:t>
            </a:r>
            <a:r>
              <a:rPr lang="nl-NL" dirty="0" smtClean="0"/>
              <a:t> formele solidariteit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l-NL" dirty="0"/>
              <a:t>Onderscheid maken tussen:</a:t>
            </a:r>
          </a:p>
          <a:p>
            <a:pPr lvl="0"/>
            <a:endParaRPr lang="nl-NL" sz="800" dirty="0"/>
          </a:p>
          <a:p>
            <a:pPr lvl="1">
              <a:buFont typeface="Wingdings" charset="2"/>
              <a:buChar char="ü"/>
            </a:pPr>
            <a:r>
              <a:rPr lang="nl-NL" b="1" i="1" dirty="0"/>
              <a:t>vrijwilligerswerk</a:t>
            </a:r>
            <a:r>
              <a:rPr lang="nl-NL" i="1" dirty="0"/>
              <a:t>: </a:t>
            </a:r>
            <a:br>
              <a:rPr lang="nl-NL" i="1" dirty="0"/>
            </a:br>
            <a:r>
              <a:rPr lang="nl-NL" dirty="0"/>
              <a:t>vrijwillige inzet in een </a:t>
            </a:r>
            <a:r>
              <a:rPr lang="nl-NL" dirty="0" smtClean="0"/>
              <a:t>formeel of georganiseerd </a:t>
            </a:r>
            <a:r>
              <a:rPr lang="nl-NL" dirty="0"/>
              <a:t>verband, zoals bepaald door de Belgische Vrijwilligerswet.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nl-NL" b="1" i="1" dirty="0"/>
              <a:t>vrijwillige inzet/vrijwillig engagement</a:t>
            </a:r>
            <a:r>
              <a:rPr lang="nl-NL" i="1" dirty="0"/>
              <a:t>: </a:t>
            </a:r>
            <a:br>
              <a:rPr lang="nl-NL" i="1" dirty="0"/>
            </a:br>
            <a:r>
              <a:rPr lang="nl-NL" dirty="0"/>
              <a:t>een algemene omschrijving van vrijwillige en onbetaalde activiteiten, die zowel het meer strikte vrijwilligerswerk als andere vormen van inzet, zoals informele hulp aan derden, omvat. </a:t>
            </a:r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085F-9885-E243-83E2-DEC814F59F88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3123620" y="7705065"/>
            <a:ext cx="13095184" cy="1112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i="1" dirty="0" smtClean="0">
                <a:latin typeface="+mj-lt"/>
              </a:rPr>
              <a:t>Ook vrijwilligerswerk in de zorg = georganiseerd vrijwilligerswerk of “formele inzet”</a:t>
            </a:r>
          </a:p>
          <a:p>
            <a:pPr>
              <a:lnSpc>
                <a:spcPct val="120000"/>
              </a:lnSpc>
            </a:pPr>
            <a:r>
              <a:rPr lang="nl-NL" sz="2800" i="1" dirty="0" smtClean="0">
                <a:latin typeface="+mj-lt"/>
              </a:rPr>
              <a:t>(&lt;-&gt;  “informele zorg”</a:t>
            </a:r>
            <a:r>
              <a:rPr lang="nl-NL" sz="2800" i="1" dirty="0">
                <a:latin typeface="+mj-lt"/>
              </a:rPr>
              <a:t> </a:t>
            </a:r>
            <a:r>
              <a:rPr lang="mr-IN" sz="2800" i="1" dirty="0" smtClean="0">
                <a:latin typeface="+mj-lt"/>
              </a:rPr>
              <a:t>–</a:t>
            </a:r>
            <a:r>
              <a:rPr lang="nl-NL" sz="2800" i="1" dirty="0" smtClean="0">
                <a:latin typeface="+mj-lt"/>
              </a:rPr>
              <a:t> </a:t>
            </a:r>
            <a:r>
              <a:rPr lang="nl-NL" sz="2800" i="1" dirty="0" err="1" smtClean="0">
                <a:latin typeface="+mj-lt"/>
              </a:rPr>
              <a:t>Bronselaer</a:t>
            </a:r>
            <a:r>
              <a:rPr lang="nl-NL" sz="2800" i="1" dirty="0" smtClean="0">
                <a:latin typeface="+mj-lt"/>
              </a:rPr>
              <a:t> et al., 2018) </a:t>
            </a:r>
          </a:p>
        </p:txBody>
      </p:sp>
    </p:spTree>
    <p:extLst>
      <p:ext uri="{BB962C8B-B14F-4D97-AF65-F5344CB8AC3E}">
        <p14:creationId xmlns:p14="http://schemas.microsoft.com/office/powerpoint/2010/main" val="1853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Deelname aan vrijwilligerswerk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 dirty="0"/>
          </a:p>
        </p:txBody>
      </p:sp>
      <p:pic>
        <p:nvPicPr>
          <p:cNvPr id="10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rcRect l="-9576" r="-9576"/>
          <a:stretch>
            <a:fillRect/>
          </a:stretch>
        </p:blipFill>
        <p:spPr/>
      </p:pic>
      <p:sp>
        <p:nvSpPr>
          <p:cNvPr id="11" name="Tekstvak 10"/>
          <p:cNvSpPr txBox="1"/>
          <p:nvPr/>
        </p:nvSpPr>
        <p:spPr>
          <a:xfrm>
            <a:off x="2406747" y="8023481"/>
            <a:ext cx="677928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(Hustinx et al., 2015)</a:t>
            </a:r>
          </a:p>
        </p:txBody>
      </p:sp>
      <p:sp>
        <p:nvSpPr>
          <p:cNvPr id="6" name="Rechthoek 5"/>
          <p:cNvSpPr/>
          <p:nvPr/>
        </p:nvSpPr>
        <p:spPr>
          <a:xfrm>
            <a:off x="2414519" y="4687686"/>
            <a:ext cx="12417526" cy="98770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461555" y="7556737"/>
            <a:ext cx="312006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Bron: EAK, 2014</a:t>
            </a:r>
          </a:p>
        </p:txBody>
      </p:sp>
    </p:spTree>
    <p:extLst>
      <p:ext uri="{BB962C8B-B14F-4D97-AF65-F5344CB8AC3E}">
        <p14:creationId xmlns:p14="http://schemas.microsoft.com/office/powerpoint/2010/main" val="24021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118" y="324161"/>
            <a:ext cx="15705282" cy="863693"/>
          </a:xfrm>
        </p:spPr>
        <p:txBody>
          <a:bodyPr>
            <a:noAutofit/>
          </a:bodyPr>
          <a:lstStyle/>
          <a:p>
            <a:r>
              <a:rPr lang="nl-NL" sz="6800" u="none" dirty="0" smtClean="0"/>
              <a:t>Wie </a:t>
            </a:r>
            <a:r>
              <a:rPr lang="nl-NL" sz="6800" u="none" dirty="0"/>
              <a:t>doet </a:t>
            </a:r>
            <a:r>
              <a:rPr lang="nl-NL" sz="6800" u="none" dirty="0" smtClean="0"/>
              <a:t>vrijwilligerswerk? </a:t>
            </a:r>
            <a:endParaRPr lang="nl-NL" sz="6800" u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870795" indent="-870795">
              <a:buFont typeface="+mj-lt"/>
              <a:buAutoNum type="arabicPeriod"/>
            </a:pPr>
            <a:r>
              <a:rPr lang="nl-NL" sz="4700" dirty="0"/>
              <a:t>Het </a:t>
            </a:r>
            <a:r>
              <a:rPr lang="nl-NL" sz="4700" b="1" dirty="0"/>
              <a:t>hoogste deelnamecijfer </a:t>
            </a:r>
            <a:r>
              <a:rPr lang="nl-NL" sz="4700" dirty="0"/>
              <a:t>vinden we bij:</a:t>
            </a:r>
          </a:p>
          <a:p>
            <a:pPr lvl="2"/>
            <a:r>
              <a:rPr lang="nl-NL" sz="4100" dirty="0"/>
              <a:t>Mannen en vrouwen</a:t>
            </a:r>
          </a:p>
          <a:p>
            <a:pPr lvl="2"/>
            <a:r>
              <a:rPr lang="nl-NL" sz="4100" dirty="0"/>
              <a:t>Op middenleeftijd</a:t>
            </a:r>
          </a:p>
          <a:p>
            <a:pPr lvl="2"/>
            <a:r>
              <a:rPr lang="nl-NL" sz="4100" dirty="0"/>
              <a:t>Met een diploma hoger onderwijs</a:t>
            </a:r>
          </a:p>
          <a:p>
            <a:pPr lvl="2"/>
            <a:r>
              <a:rPr lang="nl-NL" sz="4100" dirty="0"/>
              <a:t>Een betaalde job</a:t>
            </a:r>
          </a:p>
          <a:p>
            <a:pPr lvl="2"/>
            <a:r>
              <a:rPr lang="nl-NL" sz="4100" dirty="0"/>
              <a:t>Met 2 kinderen (&lt;18j) in het huishouden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870795" indent="-870795">
              <a:buFont typeface="+mj-lt"/>
              <a:buAutoNum type="arabicPeriod" startAt="2"/>
            </a:pPr>
            <a:r>
              <a:rPr lang="nl-NL" dirty="0"/>
              <a:t>De </a:t>
            </a:r>
            <a:r>
              <a:rPr lang="nl-NL" b="1" dirty="0"/>
              <a:t>vrijwilligerspopulatie</a:t>
            </a:r>
            <a:r>
              <a:rPr lang="nl-NL" dirty="0"/>
              <a:t> bestaat overwegend uit:</a:t>
            </a:r>
          </a:p>
          <a:p>
            <a:pPr lvl="2"/>
            <a:r>
              <a:rPr lang="nl-NL" sz="4100" dirty="0"/>
              <a:t>Mannen en vrouwen</a:t>
            </a:r>
          </a:p>
          <a:p>
            <a:pPr lvl="2"/>
            <a:r>
              <a:rPr lang="nl-NL" sz="4100" dirty="0"/>
              <a:t>60-plus of jonger dan 30 jaar</a:t>
            </a:r>
          </a:p>
          <a:p>
            <a:pPr lvl="2"/>
            <a:r>
              <a:rPr lang="nl-NL" sz="4100" dirty="0"/>
              <a:t>Met een diploma hoger onderwijs</a:t>
            </a:r>
          </a:p>
          <a:p>
            <a:pPr lvl="2"/>
            <a:r>
              <a:rPr lang="nl-NL" sz="4100" dirty="0"/>
              <a:t>Een betaalde job</a:t>
            </a:r>
          </a:p>
          <a:p>
            <a:pPr lvl="2"/>
            <a:r>
              <a:rPr lang="nl-NL" sz="4100" dirty="0"/>
              <a:t>Gehuwd of wettelijk samenwonend</a:t>
            </a:r>
          </a:p>
          <a:p>
            <a:pPr lvl="2"/>
            <a:r>
              <a:rPr lang="nl-NL" sz="4100" dirty="0"/>
              <a:t>Zonder thuiswonende kinderen (&lt;18j)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4367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vrijwillige arbeidsvolume in </a:t>
            </a:r>
            <a:r>
              <a:rPr lang="nl-NL" dirty="0" err="1" smtClean="0"/>
              <a:t>belgië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rcRect l="-29202" r="-29202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8976122" y="8305683"/>
            <a:ext cx="677928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(Hustinx et al., 2015)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203390" y="3188972"/>
            <a:ext cx="3884422" cy="3110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54808" tIns="77404" rIns="154808" bIns="77404" rtlCol="0">
            <a:spAutoFit/>
          </a:bodyPr>
          <a:lstStyle/>
          <a:p>
            <a:r>
              <a:rPr lang="nl-NL" sz="3200" dirty="0"/>
              <a:t>In </a:t>
            </a:r>
            <a:r>
              <a:rPr lang="nl-NL" sz="3200" dirty="0" err="1"/>
              <a:t>Belgie</a:t>
            </a:r>
            <a:r>
              <a:rPr lang="nl-NL" sz="3200" dirty="0"/>
              <a:t>̈ vertegenwoordigt het vrijwilligerswerk </a:t>
            </a:r>
            <a:r>
              <a:rPr lang="nl-NL" sz="3200" i="1" dirty="0" smtClean="0"/>
              <a:t>bijna </a:t>
            </a:r>
            <a:r>
              <a:rPr lang="nl-NL" sz="3200" i="1" dirty="0"/>
              <a:t>130.000 voltijdse </a:t>
            </a:r>
            <a:r>
              <a:rPr lang="nl-NL" sz="3200" i="1" dirty="0" smtClean="0"/>
              <a:t>equivalenten (VTE)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218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Vrijwilligerswerk volgens sector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  <p:pic>
        <p:nvPicPr>
          <p:cNvPr id="6" name="Tijdelijke aanduiding voor afbeelding 8"/>
          <p:cNvPicPr>
            <a:picLocks noGrp="1" noChangeAspect="1"/>
          </p:cNvPicPr>
          <p:nvPr>
            <p:ph idx="1"/>
          </p:nvPr>
        </p:nvPicPr>
        <p:blipFill>
          <a:blip r:embed="rId2"/>
          <a:srcRect l="1731" r="1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06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069" y="136025"/>
            <a:ext cx="16390433" cy="863693"/>
          </a:xfrm>
        </p:spPr>
        <p:txBody>
          <a:bodyPr/>
          <a:lstStyle/>
          <a:p>
            <a:pPr algn="ctr"/>
            <a:r>
              <a:rPr lang="nl-NL" dirty="0" smtClean="0"/>
              <a:t>Uren vrijwilligerswerk volgens sector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rcRect l="3455" r="345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8948738"/>
            <a:ext cx="922337" cy="519112"/>
          </a:xfrm>
        </p:spPr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5" y="4859463"/>
            <a:ext cx="12423055" cy="4932684"/>
          </a:xfrm>
          <a:prstGeom prst="rect">
            <a:avLst/>
          </a:prstGeom>
        </p:spPr>
      </p:pic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-18312" b="-18312"/>
          <a:stretch>
            <a:fillRect/>
          </a:stretch>
        </p:blipFill>
        <p:spPr>
          <a:xfrm>
            <a:off x="366560" y="-917168"/>
            <a:ext cx="12364611" cy="6955949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3545" y="1720456"/>
            <a:ext cx="47625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SV_capacity building de panne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LW_1_0_13.potx" id="{EA206149-5716-42D6-97E8-3ECEEA502259}" vid="{F182C37C-F523-4FE8-8901-CB7DFFBF79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031E74435E840A810AB4C2E0725C3" ma:contentTypeVersion="7" ma:contentTypeDescription="Een nieuw document maken." ma:contentTypeScope="" ma:versionID="6ccf200c855d50b419cad3f551a0a6c2">
  <xsd:schema xmlns:xsd="http://www.w3.org/2001/XMLSchema" xmlns:xs="http://www.w3.org/2001/XMLSchema" xmlns:p="http://schemas.microsoft.com/office/2006/metadata/properties" xmlns:ns2="21117045-4ace-4a51-9c99-c755e7dfc666" xmlns:ns3="7c7edaf2-2db0-47f1-9376-58d45445893a" targetNamespace="http://schemas.microsoft.com/office/2006/metadata/properties" ma:root="true" ma:fieldsID="6a162fa30c260262cf9a05b4e446272c" ns2:_="" ns3:_="">
    <xsd:import namespace="21117045-4ace-4a51-9c99-c755e7dfc666"/>
    <xsd:import namespace="7c7edaf2-2db0-47f1-9376-58d45445893a"/>
    <xsd:element name="properties">
      <xsd:complexType>
        <xsd:sequence>
          <xsd:element name="documentManagement">
            <xsd:complexType>
              <xsd:all>
                <xsd:element ref="ns2:Categorie" minOccurs="0"/>
                <xsd:element ref="ns2:Subcategori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17045-4ace-4a51-9c99-c755e7dfc666" elementFormDefault="qualified">
    <xsd:import namespace="http://schemas.microsoft.com/office/2006/documentManagement/types"/>
    <xsd:import namespace="http://schemas.microsoft.com/office/infopath/2007/PartnerControls"/>
    <xsd:element name="Categorie" ma:index="8" nillable="true" ma:displayName="Categorie" ma:list="{0d828cba-1b35-4497-af03-b3abc3df0278}" ma:internalName="Categorie" ma:showField="LinkTitleNoMenu" ma:web="21117045-4ace-4a51-9c99-c755e7dfc666">
      <xsd:simpleType>
        <xsd:restriction base="dms:Lookup"/>
      </xsd:simpleType>
    </xsd:element>
    <xsd:element name="Subcategorie" ma:index="9" nillable="true" ma:displayName="Subcategorie" ma:list="{9578c216-ad0f-4cc8-9df6-7e8711a17ede}" ma:internalName="Subcategorie" ma:showField="Title" ma:web="21117045-4ace-4a51-9c99-c755e7dfc666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edaf2-2db0-47f1-9376-58d454458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categorie xmlns="21117045-4ace-4a51-9c99-c755e7dfc666" xsi:nil="true"/>
    <Categorie xmlns="21117045-4ace-4a51-9c99-c755e7dfc666" xsi:nil="true"/>
  </documentManagement>
</p:properties>
</file>

<file path=customXml/itemProps1.xml><?xml version="1.0" encoding="utf-8"?>
<ds:datastoreItem xmlns:ds="http://schemas.openxmlformats.org/officeDocument/2006/customXml" ds:itemID="{003A24E0-DFAC-4815-8BBB-7679A475AB6A}"/>
</file>

<file path=customXml/itemProps2.xml><?xml version="1.0" encoding="utf-8"?>
<ds:datastoreItem xmlns:ds="http://schemas.openxmlformats.org/officeDocument/2006/customXml" ds:itemID="{03F38500-E292-445C-8022-5CB42663D795}"/>
</file>

<file path=customXml/itemProps3.xml><?xml version="1.0" encoding="utf-8"?>
<ds:datastoreItem xmlns:ds="http://schemas.openxmlformats.org/officeDocument/2006/customXml" ds:itemID="{DD191A51-7CF7-4C92-BC6A-29FA08738B3A}"/>
</file>

<file path=docProps/app.xml><?xml version="1.0" encoding="utf-8"?>
<Properties xmlns="http://schemas.openxmlformats.org/officeDocument/2006/extended-properties" xmlns:vt="http://schemas.openxmlformats.org/officeDocument/2006/docPropsVTypes">
  <Template>VSV_capacity building de panne.potx</Template>
  <TotalTime>21749</TotalTime>
  <Words>1039</Words>
  <Application>Microsoft Office PowerPoint</Application>
  <PresentationFormat>Aangepast</PresentationFormat>
  <Paragraphs>258</Paragraphs>
  <Slides>29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Symbol</vt:lpstr>
      <vt:lpstr>Times</vt:lpstr>
      <vt:lpstr>Times New Roman</vt:lpstr>
      <vt:lpstr>Wingdings</vt:lpstr>
      <vt:lpstr>VSV_capacity building de panne</vt:lpstr>
      <vt:lpstr>Vrijwilligerswerk ALS VRIJWILLIGE EN FORMELE SOLIDARITEIT</vt:lpstr>
      <vt:lpstr>Vrijwilligerswerk = vrijwillige solidariteit</vt:lpstr>
      <vt:lpstr>Vrijwilligerswerk = formele solidariteit</vt:lpstr>
      <vt:lpstr>Deelname aan vrijwilligerswerk</vt:lpstr>
      <vt:lpstr>Wie doet vrijwilligerswerk? </vt:lpstr>
      <vt:lpstr>Het vrijwillige arbeidsvolume in belgië</vt:lpstr>
      <vt:lpstr>Vrijwilligerswerk volgens sector</vt:lpstr>
      <vt:lpstr>Uren vrijwilligerswerk volgens sector</vt:lpstr>
      <vt:lpstr>PowerPoint-presentatie</vt:lpstr>
      <vt:lpstr>Dynamiek van vraag en aanbod</vt:lpstr>
      <vt:lpstr>Perspectief vrijwilliger</vt:lpstr>
      <vt:lpstr>PowerPoint-presentatie</vt:lpstr>
      <vt:lpstr>Perspectief vrijwilliger</vt:lpstr>
      <vt:lpstr>Veranderende voorkeuren voor soort engagement </vt:lpstr>
      <vt:lpstr>De ‘levenscyclus’ van de vrijwilliger</vt:lpstr>
      <vt:lpstr>PERSPECTIEF ORGANISATIE</vt:lpstr>
      <vt:lpstr>VRIJWILLIGERSWERK IS GESCHOOLDE ARBEID</vt:lpstr>
      <vt:lpstr>Invloed organisatie op vrijwilligerswerk</vt:lpstr>
      <vt:lpstr>vrijwilligersmanagement</vt:lpstr>
      <vt:lpstr>Winnende vrijwilligersscenario’s  (Meijs &amp; Brudney 2007)</vt:lpstr>
      <vt:lpstr>De optimale match</vt:lpstr>
      <vt:lpstr>Vrijwilligerscultuur in organisatie</vt:lpstr>
      <vt:lpstr>Participatie in besluitvorming</vt:lpstr>
      <vt:lpstr>Bredere organisatiekenmerken</vt:lpstr>
      <vt:lpstr>Ratio vrijwilligers/beroepskrachten</vt:lpstr>
      <vt:lpstr>Compositie-effecten: ‘Ethnic sorting’</vt:lpstr>
      <vt:lpstr>omgevingsfactoren</vt:lpstr>
      <vt:lpstr>Duurzaam vrijwilligersbeleid </vt:lpstr>
      <vt:lpstr>Prof. dr. Lesley Hustinx Vakgroep Sociologie Korte Meer 3-5 9000 Gent lesley.hustinx@ugent.be 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Gouman</dc:creator>
  <cp:lastModifiedBy>Evelyne Schietse</cp:lastModifiedBy>
  <cp:revision>227</cp:revision>
  <cp:lastPrinted>2016-09-29T11:40:00Z</cp:lastPrinted>
  <dcterms:created xsi:type="dcterms:W3CDTF">2016-08-23T11:17:16Z</dcterms:created>
  <dcterms:modified xsi:type="dcterms:W3CDTF">2019-04-23T11:45:12Z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  <property fmtid="{D5CDD505-2E9C-101B-9397-08002B2CF9AE}" pid="20" name="ContentTypeId">
    <vt:lpwstr>0x01010025C031E74435E840A810AB4C2E0725C3</vt:lpwstr>
  </property>
</Properties>
</file>