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handoutMasterIdLst>
    <p:handoutMasterId r:id="rId32"/>
  </p:handoutMasterIdLst>
  <p:sldIdLst>
    <p:sldId id="257" r:id="rId5"/>
    <p:sldId id="262" r:id="rId6"/>
    <p:sldId id="428" r:id="rId7"/>
    <p:sldId id="403" r:id="rId8"/>
    <p:sldId id="451" r:id="rId9"/>
    <p:sldId id="406" r:id="rId10"/>
    <p:sldId id="452" r:id="rId11"/>
    <p:sldId id="457" r:id="rId12"/>
    <p:sldId id="461" r:id="rId13"/>
    <p:sldId id="450" r:id="rId14"/>
    <p:sldId id="453" r:id="rId15"/>
    <p:sldId id="463" r:id="rId16"/>
    <p:sldId id="462" r:id="rId17"/>
    <p:sldId id="464" r:id="rId18"/>
    <p:sldId id="455" r:id="rId19"/>
    <p:sldId id="458" r:id="rId20"/>
    <p:sldId id="448" r:id="rId21"/>
    <p:sldId id="449" r:id="rId22"/>
    <p:sldId id="459" r:id="rId23"/>
    <p:sldId id="460" r:id="rId24"/>
    <p:sldId id="400" r:id="rId25"/>
    <p:sldId id="441" r:id="rId26"/>
    <p:sldId id="358" r:id="rId27"/>
    <p:sldId id="359" r:id="rId28"/>
    <p:sldId id="454" r:id="rId29"/>
    <p:sldId id="356" r:id="rId30"/>
  </p:sldIdLst>
  <p:sldSz cx="9144000" cy="6858000" type="screen4x3"/>
  <p:notesSz cx="6797675" cy="9926638"/>
  <p:defaultTextStyle>
    <a:defPPr>
      <a:defRPr lang="nl-NL"/>
    </a:defPPr>
    <a:lvl1pPr algn="r" rtl="0" fontAlgn="base">
      <a:spcBef>
        <a:spcPct val="20000"/>
      </a:spcBef>
      <a:spcAft>
        <a:spcPct val="0"/>
      </a:spcAft>
      <a:defRPr sz="2800" b="1" kern="1200">
        <a:solidFill>
          <a:srgbClr val="1C1C1C"/>
        </a:solidFill>
        <a:latin typeface="Verdana" pitchFamily="34" charset="0"/>
        <a:ea typeface="+mn-ea"/>
        <a:cs typeface="+mn-cs"/>
      </a:defRPr>
    </a:lvl1pPr>
    <a:lvl2pPr marL="457200" algn="r" rtl="0" fontAlgn="base">
      <a:spcBef>
        <a:spcPct val="20000"/>
      </a:spcBef>
      <a:spcAft>
        <a:spcPct val="0"/>
      </a:spcAft>
      <a:defRPr sz="2800" b="1" kern="1200">
        <a:solidFill>
          <a:srgbClr val="1C1C1C"/>
        </a:solidFill>
        <a:latin typeface="Verdana" pitchFamily="34" charset="0"/>
        <a:ea typeface="+mn-ea"/>
        <a:cs typeface="+mn-cs"/>
      </a:defRPr>
    </a:lvl2pPr>
    <a:lvl3pPr marL="914400" algn="r" rtl="0" fontAlgn="base">
      <a:spcBef>
        <a:spcPct val="20000"/>
      </a:spcBef>
      <a:spcAft>
        <a:spcPct val="0"/>
      </a:spcAft>
      <a:defRPr sz="2800" b="1" kern="1200">
        <a:solidFill>
          <a:srgbClr val="1C1C1C"/>
        </a:solidFill>
        <a:latin typeface="Verdana" pitchFamily="34" charset="0"/>
        <a:ea typeface="+mn-ea"/>
        <a:cs typeface="+mn-cs"/>
      </a:defRPr>
    </a:lvl3pPr>
    <a:lvl4pPr marL="1371600" algn="r" rtl="0" fontAlgn="base">
      <a:spcBef>
        <a:spcPct val="20000"/>
      </a:spcBef>
      <a:spcAft>
        <a:spcPct val="0"/>
      </a:spcAft>
      <a:defRPr sz="2800" b="1" kern="1200">
        <a:solidFill>
          <a:srgbClr val="1C1C1C"/>
        </a:solidFill>
        <a:latin typeface="Verdana" pitchFamily="34" charset="0"/>
        <a:ea typeface="+mn-ea"/>
        <a:cs typeface="+mn-cs"/>
      </a:defRPr>
    </a:lvl4pPr>
    <a:lvl5pPr marL="1828800" algn="r" rtl="0" fontAlgn="base">
      <a:spcBef>
        <a:spcPct val="20000"/>
      </a:spcBef>
      <a:spcAft>
        <a:spcPct val="0"/>
      </a:spcAft>
      <a:defRPr sz="2800" b="1" kern="1200">
        <a:solidFill>
          <a:srgbClr val="1C1C1C"/>
        </a:solidFill>
        <a:latin typeface="Verdana" pitchFamily="34" charset="0"/>
        <a:ea typeface="+mn-ea"/>
        <a:cs typeface="+mn-cs"/>
      </a:defRPr>
    </a:lvl5pPr>
    <a:lvl6pPr marL="2286000" algn="l" defTabSz="914400" rtl="0" eaLnBrk="1" latinLnBrk="0" hangingPunct="1">
      <a:defRPr sz="2800" b="1" kern="1200">
        <a:solidFill>
          <a:srgbClr val="1C1C1C"/>
        </a:solidFill>
        <a:latin typeface="Verdana" pitchFamily="34" charset="0"/>
        <a:ea typeface="+mn-ea"/>
        <a:cs typeface="+mn-cs"/>
      </a:defRPr>
    </a:lvl6pPr>
    <a:lvl7pPr marL="2743200" algn="l" defTabSz="914400" rtl="0" eaLnBrk="1" latinLnBrk="0" hangingPunct="1">
      <a:defRPr sz="2800" b="1" kern="1200">
        <a:solidFill>
          <a:srgbClr val="1C1C1C"/>
        </a:solidFill>
        <a:latin typeface="Verdana" pitchFamily="34" charset="0"/>
        <a:ea typeface="+mn-ea"/>
        <a:cs typeface="+mn-cs"/>
      </a:defRPr>
    </a:lvl7pPr>
    <a:lvl8pPr marL="3200400" algn="l" defTabSz="914400" rtl="0" eaLnBrk="1" latinLnBrk="0" hangingPunct="1">
      <a:defRPr sz="2800" b="1" kern="1200">
        <a:solidFill>
          <a:srgbClr val="1C1C1C"/>
        </a:solidFill>
        <a:latin typeface="Verdana" pitchFamily="34" charset="0"/>
        <a:ea typeface="+mn-ea"/>
        <a:cs typeface="+mn-cs"/>
      </a:defRPr>
    </a:lvl8pPr>
    <a:lvl9pPr marL="3657600" algn="l" defTabSz="914400" rtl="0" eaLnBrk="1" latinLnBrk="0" hangingPunct="1">
      <a:defRPr sz="2800" b="1" kern="1200">
        <a:solidFill>
          <a:srgbClr val="1C1C1C"/>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C8C"/>
    <a:srgbClr val="283A97"/>
    <a:srgbClr val="FF0000"/>
    <a:srgbClr val="002B54"/>
    <a:srgbClr val="1C1C1C"/>
    <a:srgbClr val="005D76"/>
    <a:srgbClr val="0084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90061" autoAdjust="0"/>
  </p:normalViewPr>
  <p:slideViewPr>
    <p:cSldViewPr>
      <p:cViewPr varScale="1">
        <p:scale>
          <a:sx n="63" d="100"/>
          <a:sy n="63" d="100"/>
        </p:scale>
        <p:origin x="8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398" y="-9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nl-NL"/>
          </a:p>
        </p:txBody>
      </p:sp>
      <p:sp>
        <p:nvSpPr>
          <p:cNvPr id="92163"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solidFill>
                  <a:schemeClr val="tx1"/>
                </a:solidFill>
                <a:latin typeface="Arial" charset="0"/>
              </a:defRPr>
            </a:lvl1pPr>
          </a:lstStyle>
          <a:p>
            <a:pPr>
              <a:defRPr/>
            </a:pPr>
            <a:fld id="{AB4AD323-5A02-401B-8B24-0F21845A1443}" type="datetime1">
              <a:rPr lang="nl-NL"/>
              <a:pPr>
                <a:defRPr/>
              </a:pPr>
              <a:t>4-5-2017</a:t>
            </a:fld>
            <a:endParaRPr lang="nl-NL"/>
          </a:p>
        </p:txBody>
      </p:sp>
      <p:sp>
        <p:nvSpPr>
          <p:cNvPr id="92164"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nl-NL"/>
          </a:p>
        </p:txBody>
      </p:sp>
      <p:sp>
        <p:nvSpPr>
          <p:cNvPr id="92165"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a:solidFill>
                  <a:schemeClr val="tx1"/>
                </a:solidFill>
                <a:latin typeface="Arial" charset="0"/>
              </a:defRPr>
            </a:lvl1pPr>
          </a:lstStyle>
          <a:p>
            <a:pPr>
              <a:defRPr/>
            </a:pPr>
            <a:fld id="{19AFA040-E266-4018-A35D-3AB1DA04521F}" type="slidenum">
              <a:rPr lang="nl-NL"/>
              <a:pPr>
                <a:defRPr/>
              </a:pPr>
              <a:t>‹nr.›</a:t>
            </a:fld>
            <a:endParaRPr lang="nl-NL" dirty="0"/>
          </a:p>
        </p:txBody>
      </p:sp>
    </p:spTree>
    <p:extLst>
      <p:ext uri="{BB962C8B-B14F-4D97-AF65-F5344CB8AC3E}">
        <p14:creationId xmlns:p14="http://schemas.microsoft.com/office/powerpoint/2010/main" val="79010064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nl-NL"/>
          </a:p>
        </p:txBody>
      </p:sp>
      <p:sp>
        <p:nvSpPr>
          <p:cNvPr id="88067"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solidFill>
                  <a:schemeClr val="tx1"/>
                </a:solidFill>
                <a:latin typeface="Arial" charset="0"/>
              </a:defRPr>
            </a:lvl1pPr>
          </a:lstStyle>
          <a:p>
            <a:pPr>
              <a:defRPr/>
            </a:pPr>
            <a:fld id="{D2A94212-8C0A-4CAA-A0D1-6934226938A7}" type="datetime1">
              <a:rPr lang="nl-NL"/>
              <a:pPr>
                <a:defRPr/>
              </a:pPr>
              <a:t>4-5-2017</a:t>
            </a:fld>
            <a:endParaRPr lang="nl-NL"/>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88070"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nl-NL"/>
          </a:p>
        </p:txBody>
      </p:sp>
      <p:sp>
        <p:nvSpPr>
          <p:cNvPr id="88071"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a:solidFill>
                  <a:schemeClr val="tx1"/>
                </a:solidFill>
                <a:latin typeface="Arial" charset="0"/>
              </a:defRPr>
            </a:lvl1pPr>
          </a:lstStyle>
          <a:p>
            <a:pPr>
              <a:defRPr/>
            </a:pPr>
            <a:fld id="{CCF44886-A327-4E06-88B9-056A331F4136}" type="slidenum">
              <a:rPr lang="nl-NL"/>
              <a:pPr>
                <a:defRPr/>
              </a:pPr>
              <a:t>‹nr.›</a:t>
            </a:fld>
            <a:endParaRPr lang="nl-NL" dirty="0"/>
          </a:p>
        </p:txBody>
      </p:sp>
    </p:spTree>
    <p:extLst>
      <p:ext uri="{BB962C8B-B14F-4D97-AF65-F5344CB8AC3E}">
        <p14:creationId xmlns:p14="http://schemas.microsoft.com/office/powerpoint/2010/main" val="223144542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‘Broodje Kennis’ 20 november</a:t>
            </a:r>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4-5-2017</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1</a:t>
            </a:fld>
            <a:endParaRPr lang="nl-NL" dirty="0"/>
          </a:p>
        </p:txBody>
      </p:sp>
    </p:spTree>
    <p:extLst>
      <p:ext uri="{BB962C8B-B14F-4D97-AF65-F5344CB8AC3E}">
        <p14:creationId xmlns:p14="http://schemas.microsoft.com/office/powerpoint/2010/main" val="325946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4-5-2017</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2</a:t>
            </a:fld>
            <a:endParaRPr lang="nl-NL" dirty="0"/>
          </a:p>
        </p:txBody>
      </p:sp>
    </p:spTree>
    <p:extLst>
      <p:ext uri="{BB962C8B-B14F-4D97-AF65-F5344CB8AC3E}">
        <p14:creationId xmlns:p14="http://schemas.microsoft.com/office/powerpoint/2010/main" val="161455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vergelijking met andere Europese landen is dit niet ongunstig.</a:t>
            </a:r>
          </a:p>
          <a:p>
            <a:endParaRPr lang="nl-NL" dirty="0" smtClean="0"/>
          </a:p>
          <a:p>
            <a:r>
              <a:rPr lang="nl-NL" dirty="0" smtClean="0"/>
              <a:t>Gaan wij van de brede definitie uit waarbij naast cognitieve aspecten ook gekeken wordt naar aspecten als motivatie, zelfvertrouwen en sociale steun dan blijkt dat iets minder dan de helft van de Nederlanders (48%) moeite heeft om zelf regie te voeren over gezondheid en ziekte en daar eigenlijk ondersteuning bij nodig heeft (Nijman e.a. 2014).  </a:t>
            </a:r>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4-5-2017</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3</a:t>
            </a:fld>
            <a:endParaRPr lang="nl-NL" dirty="0"/>
          </a:p>
        </p:txBody>
      </p:sp>
    </p:spTree>
    <p:extLst>
      <p:ext uri="{BB962C8B-B14F-4D97-AF65-F5344CB8AC3E}">
        <p14:creationId xmlns:p14="http://schemas.microsoft.com/office/powerpoint/2010/main" val="700567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Nederland is ongeveer 12% van de bevolking van 16-65 jaar laaggeletterd, dat wil zeggen: zij hebben moeite met lezen en rekenen op basaal niveau. Nog eens 25-30% beheerst de basisvaardigheden wel, maar heeft motie met het gebruik van complexere informatie zoals schema's, grafieken en formulieren. </a:t>
            </a:r>
          </a:p>
          <a:p>
            <a:r>
              <a:rPr lang="nl-NL" dirty="0" smtClean="0"/>
              <a:t>Van patiënten met een chronische aandoening wordt steeds meer verwacht dat ze zelf een actieve rol vervullen in het omgaan met hun ziekte. </a:t>
            </a:r>
            <a:r>
              <a:rPr lang="nl-NL" dirty="0" err="1" smtClean="0"/>
              <a:t>Laaggeltterden</a:t>
            </a:r>
            <a:r>
              <a:rPr lang="nl-NL" dirty="0" smtClean="0"/>
              <a:t> misen echter de vaardigheden om deze actieve rol te vervullen (website gezondheidsvaardigheden.nl en het artikel van Fransen, Harris, Essink-Bot, </a:t>
            </a:r>
            <a:r>
              <a:rPr lang="nl-NL" dirty="0" err="1" smtClean="0"/>
              <a:t>NtG</a:t>
            </a:r>
            <a:r>
              <a:rPr lang="nl-NL" dirty="0" smtClean="0"/>
              <a:t> 2013).  </a:t>
            </a:r>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4-5-2017</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4</a:t>
            </a:fld>
            <a:endParaRPr lang="nl-NL" dirty="0"/>
          </a:p>
        </p:txBody>
      </p:sp>
    </p:spTree>
    <p:extLst>
      <p:ext uri="{BB962C8B-B14F-4D97-AF65-F5344CB8AC3E}">
        <p14:creationId xmlns:p14="http://schemas.microsoft.com/office/powerpoint/2010/main" val="278842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Zorgverleners gebruiken vaak medisch jargon, tekenen abstracte modellen en geven informatie die niet aansluit bij het perspectief van de patiënt.</a:t>
            </a:r>
          </a:p>
          <a:p>
            <a:endParaRPr lang="nl-NL" dirty="0" smtClean="0"/>
          </a:p>
          <a:p>
            <a:r>
              <a:rPr lang="nl-NL" dirty="0" smtClean="0"/>
              <a:t>Voor goede zorgverlening is het noodzakelijk dat de arts zich op de hoogte stelt van eventueel tekortschietende vaardigheden bij de patiënt. </a:t>
            </a:r>
          </a:p>
          <a:p>
            <a:endParaRPr lang="nl-NL" dirty="0" smtClean="0"/>
          </a:p>
          <a:p>
            <a:r>
              <a:rPr lang="nl-NL" dirty="0" smtClean="0"/>
              <a:t>De Wet op de Geneeskundige Behandelingsovereenkomst (WGBO) stelt dat het de verantwoordelijkheid van de zorgverlener is om informatie te verschaffen ‘in een vorm die voor patiënt begrijpelijk is’.</a:t>
            </a:r>
          </a:p>
          <a:p>
            <a:endParaRPr lang="nl-NL" dirty="0" smtClean="0"/>
          </a:p>
          <a:p>
            <a:r>
              <a:rPr lang="nl-NL" dirty="0" smtClean="0"/>
              <a:t>Ook al ligt het probleem van beperkte gezondheidsvaardigheden bij de ontvanger van de zorg, de zorgaanbieder draaft verantwoordelijkheid voor de oplossing.</a:t>
            </a:r>
          </a:p>
          <a:p>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4-5-2017</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7</a:t>
            </a:fld>
            <a:endParaRPr lang="nl-NL" dirty="0"/>
          </a:p>
        </p:txBody>
      </p:sp>
    </p:spTree>
    <p:extLst>
      <p:ext uri="{BB962C8B-B14F-4D97-AF65-F5344CB8AC3E}">
        <p14:creationId xmlns:p14="http://schemas.microsoft.com/office/powerpoint/2010/main" val="384640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dirty="0" smtClean="0"/>
              <a:t>Richard </a:t>
            </a:r>
            <a:r>
              <a:rPr lang="nl-NL" sz="1200" dirty="0" err="1" smtClean="0"/>
              <a:t>Osborne</a:t>
            </a:r>
            <a:r>
              <a:rPr lang="nl-NL" sz="1200" dirty="0" smtClean="0"/>
              <a:t>, Health </a:t>
            </a:r>
            <a:r>
              <a:rPr lang="nl-NL" sz="1200" dirty="0" err="1" smtClean="0"/>
              <a:t>Literacy</a:t>
            </a:r>
            <a:r>
              <a:rPr lang="nl-NL" sz="1200" dirty="0" smtClean="0"/>
              <a:t> Questionnaire, </a:t>
            </a:r>
            <a:r>
              <a:rPr lang="nl-NL" sz="1200" dirty="0" err="1" smtClean="0"/>
              <a:t>Ophelia</a:t>
            </a:r>
            <a:endParaRPr lang="nl-NL"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dirty="0" smtClean="0"/>
              <a:t>Het gevaar van stigma.</a:t>
            </a:r>
          </a:p>
          <a:p>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4-5-2017</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8</a:t>
            </a:fld>
            <a:endParaRPr lang="nl-NL" dirty="0"/>
          </a:p>
        </p:txBody>
      </p:sp>
    </p:spTree>
    <p:extLst>
      <p:ext uri="{BB962C8B-B14F-4D97-AF65-F5344CB8AC3E}">
        <p14:creationId xmlns:p14="http://schemas.microsoft.com/office/powerpoint/2010/main" val="373644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Stichting Lezen en Schrijven heeft verschillende taalmeters. </a:t>
            </a:r>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4-5-2017</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10</a:t>
            </a:fld>
            <a:endParaRPr lang="nl-NL" dirty="0"/>
          </a:p>
        </p:txBody>
      </p:sp>
    </p:spTree>
    <p:extLst>
      <p:ext uri="{BB962C8B-B14F-4D97-AF65-F5344CB8AC3E}">
        <p14:creationId xmlns:p14="http://schemas.microsoft.com/office/powerpoint/2010/main" val="2459927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Teach</a:t>
            </a:r>
            <a:r>
              <a:rPr lang="nl-NL" dirty="0" smtClean="0"/>
              <a:t> back methode: vraag de patiënt om het vertelde in eigen worden te herhalen</a:t>
            </a:r>
          </a:p>
          <a:p>
            <a:r>
              <a:rPr lang="nl-NL" dirty="0" err="1" smtClean="0"/>
              <a:t>Factsheet</a:t>
            </a:r>
            <a:r>
              <a:rPr lang="nl-NL" dirty="0" smtClean="0"/>
              <a:t> Laaggeletterdheid en beperkte gezondheidsvaardigheden (</a:t>
            </a:r>
            <a:r>
              <a:rPr lang="nl-NL" dirty="0" err="1" smtClean="0"/>
              <a:t>Pharos</a:t>
            </a:r>
            <a:r>
              <a:rPr lang="nl-NL" dirty="0" smtClean="0"/>
              <a:t>)</a:t>
            </a:r>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4-5-2017</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11</a:t>
            </a:fld>
            <a:endParaRPr lang="nl-NL" dirty="0"/>
          </a:p>
        </p:txBody>
      </p:sp>
    </p:spTree>
    <p:extLst>
      <p:ext uri="{BB962C8B-B14F-4D97-AF65-F5344CB8AC3E}">
        <p14:creationId xmlns:p14="http://schemas.microsoft.com/office/powerpoint/2010/main" val="2090819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Controle voeten</a:t>
            </a:r>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4-5-2017</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17</a:t>
            </a:fld>
            <a:endParaRPr lang="nl-NL" dirty="0"/>
          </a:p>
        </p:txBody>
      </p:sp>
    </p:spTree>
    <p:extLst>
      <p:ext uri="{BB962C8B-B14F-4D97-AF65-F5344CB8AC3E}">
        <p14:creationId xmlns:p14="http://schemas.microsoft.com/office/powerpoint/2010/main" val="2161446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4" descr="Pharos_PPT_LayOut_titlepage_v3_okt201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userDrawn="1"/>
        </p:nvSpPr>
        <p:spPr bwMode="auto">
          <a:xfrm>
            <a:off x="6877050" y="6453188"/>
            <a:ext cx="1892300" cy="274637"/>
          </a:xfrm>
          <a:prstGeom prst="rect">
            <a:avLst/>
          </a:prstGeom>
          <a:noFill/>
          <a:ln w="9525">
            <a:noFill/>
            <a:miter lim="800000"/>
            <a:headEnd/>
            <a:tailEnd/>
          </a:ln>
          <a:effectLst/>
        </p:spPr>
        <p:txBody>
          <a:bodyPr>
            <a:spAutoFit/>
          </a:bodyPr>
          <a:lstStyle/>
          <a:p>
            <a:pPr algn="l">
              <a:spcBef>
                <a:spcPct val="0"/>
              </a:spcBef>
              <a:defRPr/>
            </a:pPr>
            <a:endParaRPr lang="nl-NL" sz="1200" dirty="0">
              <a:solidFill>
                <a:schemeClr val="tx1"/>
              </a:solidFill>
              <a:latin typeface="Interstate" pitchFamily="50" charset="0"/>
            </a:endParaRPr>
          </a:p>
        </p:txBody>
      </p:sp>
      <p:sp>
        <p:nvSpPr>
          <p:cNvPr id="98307"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sz="2400">
                <a:solidFill>
                  <a:srgbClr val="D60C8C"/>
                </a:solidFill>
              </a:defRPr>
            </a:lvl1pPr>
          </a:lstStyle>
          <a:p>
            <a:r>
              <a:rPr lang="nl-NL" dirty="0"/>
              <a:t>Click to </a:t>
            </a:r>
            <a:r>
              <a:rPr lang="nl-NL" dirty="0" err="1"/>
              <a:t>edit</a:t>
            </a:r>
            <a:r>
              <a:rPr lang="nl-NL" dirty="0"/>
              <a:t> </a:t>
            </a:r>
            <a:r>
              <a:rPr lang="nl-NL" dirty="0" err="1"/>
              <a:t>Master</a:t>
            </a:r>
            <a:r>
              <a:rPr lang="nl-NL" dirty="0"/>
              <a:t> </a:t>
            </a:r>
            <a:r>
              <a:rPr lang="nl-NL" dirty="0" err="1"/>
              <a:t>subtitle</a:t>
            </a:r>
            <a:r>
              <a:rPr lang="nl-NL" dirty="0"/>
              <a:t> </a:t>
            </a:r>
            <a:r>
              <a:rPr lang="nl-NL" dirty="0" err="1"/>
              <a:t>style</a:t>
            </a:r>
            <a:endParaRPr lang="nl-NL" dirty="0"/>
          </a:p>
        </p:txBody>
      </p:sp>
      <p:sp>
        <p:nvSpPr>
          <p:cNvPr id="98313" name="Rectangle 9"/>
          <p:cNvSpPr>
            <a:spLocks noGrp="1" noChangeArrowheads="1"/>
          </p:cNvSpPr>
          <p:nvPr>
            <p:ph type="ctrTitle" sz="quarter"/>
          </p:nvPr>
        </p:nvSpPr>
        <p:spPr>
          <a:xfrm>
            <a:off x="685800" y="2130425"/>
            <a:ext cx="7772400" cy="1470025"/>
          </a:xfrm>
          <a:prstGeom prst="rect">
            <a:avLst/>
          </a:prstGeom>
        </p:spPr>
        <p:txBody>
          <a:bodyPr/>
          <a:lstStyle>
            <a:lvl1pPr algn="ctr">
              <a:defRPr sz="3200">
                <a:solidFill>
                  <a:srgbClr val="283A97"/>
                </a:solidFill>
              </a:defRPr>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nl-NL" dirty="0"/>
          </a:p>
        </p:txBody>
      </p:sp>
      <p:sp>
        <p:nvSpPr>
          <p:cNvPr id="6" name="Tijdelijke aanduiding voor datum 3"/>
          <p:cNvSpPr>
            <a:spLocks noGrp="1"/>
          </p:cNvSpPr>
          <p:nvPr>
            <p:ph type="dt" sz="half" idx="10"/>
          </p:nvPr>
        </p:nvSpPr>
        <p:spPr>
          <a:xfrm>
            <a:off x="373063" y="6480175"/>
            <a:ext cx="1281112" cy="246063"/>
          </a:xfrm>
          <a:prstGeom prst="rect">
            <a:avLst/>
          </a:prstGeom>
          <a:solidFill>
            <a:schemeClr val="bg1"/>
          </a:solidFill>
        </p:spPr>
        <p:txBody>
          <a:bodyPr wrap="none">
            <a:spAutoFit/>
          </a:bodyPr>
          <a:lstStyle>
            <a:lvl1pPr algn="l">
              <a:defRPr sz="1000" b="0">
                <a:solidFill>
                  <a:srgbClr val="283A97"/>
                </a:solidFill>
                <a:latin typeface="+mj-lt"/>
              </a:defRPr>
            </a:lvl1pPr>
          </a:lstStyle>
          <a:p>
            <a:pPr>
              <a:defRPr/>
            </a:pPr>
            <a:r>
              <a:rPr lang="nl-NL"/>
              <a:t>17 september 2014</a:t>
            </a:r>
          </a:p>
        </p:txBody>
      </p:sp>
      <p:sp>
        <p:nvSpPr>
          <p:cNvPr id="7" name="Tijdelijke aanduiding voor voettekst 4"/>
          <p:cNvSpPr>
            <a:spLocks noGrp="1"/>
          </p:cNvSpPr>
          <p:nvPr>
            <p:ph type="ftr" sz="quarter" idx="11"/>
          </p:nvPr>
        </p:nvSpPr>
        <p:spPr>
          <a:xfrm>
            <a:off x="3035300" y="6480175"/>
            <a:ext cx="3073400" cy="246063"/>
          </a:xfrm>
          <a:prstGeom prst="rect">
            <a:avLst/>
          </a:prstGeom>
          <a:solidFill>
            <a:schemeClr val="bg1"/>
          </a:solidFill>
        </p:spPr>
        <p:txBody>
          <a:bodyPr wrap="none">
            <a:spAutoFit/>
          </a:bodyPr>
          <a:lstStyle>
            <a:lvl1pPr algn="ctr">
              <a:defRPr sz="1000" i="1">
                <a:solidFill>
                  <a:srgbClr val="283A97"/>
                </a:solidFill>
                <a:latin typeface="+mj-lt"/>
              </a:defRPr>
            </a:lvl1pPr>
          </a:lstStyle>
          <a:p>
            <a:pPr>
              <a:defRPr/>
            </a:pPr>
            <a:r>
              <a:rPr lang="nl-NL"/>
              <a:t>Gezondheid en kwaliteit van zorg voor iedereen</a:t>
            </a:r>
          </a:p>
        </p:txBody>
      </p:sp>
      <p:sp>
        <p:nvSpPr>
          <p:cNvPr id="8" name="Tijdelijke aanduiding voor dianummer 5"/>
          <p:cNvSpPr>
            <a:spLocks noGrp="1"/>
          </p:cNvSpPr>
          <p:nvPr>
            <p:ph type="sldNum" sz="quarter" idx="12"/>
          </p:nvPr>
        </p:nvSpPr>
        <p:spPr>
          <a:xfrm>
            <a:off x="8135938" y="6480175"/>
            <a:ext cx="720725" cy="246063"/>
          </a:xfrm>
          <a:prstGeom prst="rect">
            <a:avLst/>
          </a:prstGeom>
          <a:solidFill>
            <a:schemeClr val="bg1"/>
          </a:solidFill>
        </p:spPr>
        <p:txBody>
          <a:bodyPr wrap="none">
            <a:spAutoFit/>
          </a:bodyPr>
          <a:lstStyle>
            <a:lvl1pPr>
              <a:defRPr sz="1000" b="0" i="1">
                <a:solidFill>
                  <a:srgbClr val="283A97"/>
                </a:solidFill>
                <a:latin typeface="+mj-lt"/>
              </a:defRPr>
            </a:lvl1pPr>
          </a:lstStyle>
          <a:p>
            <a:pPr>
              <a:defRPr/>
            </a:pPr>
            <a:r>
              <a:rPr lang="nl-NL"/>
              <a:t>pagina </a:t>
            </a:r>
            <a:fld id="{D2D58BF2-7390-4829-86BD-E3D99FF24803}" type="slidenum">
              <a:rPr lang="nl-NL"/>
              <a:pPr>
                <a:defRPr/>
              </a:pPr>
              <a:t>‹nr.›</a:t>
            </a:fld>
            <a:endParaRPr lang="nl-NL"/>
          </a:p>
        </p:txBody>
      </p:sp>
    </p:spTree>
    <p:extLst>
      <p:ext uri="{BB962C8B-B14F-4D97-AF65-F5344CB8AC3E}">
        <p14:creationId xmlns:p14="http://schemas.microsoft.com/office/powerpoint/2010/main" val="284955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0000" y="1548000"/>
            <a:ext cx="8497888" cy="4428000"/>
          </a:xfrm>
          <a:prstGeom prst="rect">
            <a:avLst/>
          </a:prstGeom>
        </p:spPr>
        <p:txBody>
          <a:bodyPr/>
          <a:lstStyle>
            <a:lvl1pPr>
              <a:lnSpc>
                <a:spcPct val="150000"/>
              </a:lnSpc>
              <a:defRPr b="1">
                <a:solidFill>
                  <a:srgbClr val="283A97"/>
                </a:solidFill>
              </a:defRPr>
            </a:lvl1pPr>
            <a:lvl2pPr>
              <a:lnSpc>
                <a:spcPct val="150000"/>
              </a:lnSpc>
              <a:defRPr b="1">
                <a:solidFill>
                  <a:srgbClr val="283A97"/>
                </a:solidFill>
              </a:defRPr>
            </a:lvl2pPr>
            <a:lvl3pPr>
              <a:lnSpc>
                <a:spcPct val="150000"/>
              </a:lnSpc>
              <a:defRPr b="1">
                <a:solidFill>
                  <a:srgbClr val="283A97"/>
                </a:solidFill>
              </a:defRPr>
            </a:lvl3pPr>
            <a:lvl4pPr>
              <a:lnSpc>
                <a:spcPct val="150000"/>
              </a:lnSpc>
              <a:defRPr b="1">
                <a:solidFill>
                  <a:srgbClr val="283A97"/>
                </a:solidFill>
              </a:defRPr>
            </a:lvl4pPr>
            <a:lvl5pPr>
              <a:lnSpc>
                <a:spcPct val="150000"/>
              </a:lnSpc>
              <a:defRPr b="1">
                <a:solidFill>
                  <a:srgbClr val="283A97"/>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a:xfrm>
            <a:off x="323528" y="828000"/>
            <a:ext cx="8602985" cy="338554"/>
          </a:xfrm>
          <a:prstGeom prst="rect">
            <a:avLst/>
          </a:prstGeom>
          <a:noFill/>
        </p:spPr>
        <p:txBody>
          <a:bodyPr wrap="square">
            <a:spAutoFit/>
          </a:bodyPr>
          <a:lstStyle>
            <a:lvl1pPr algn="l">
              <a:defRPr sz="1600">
                <a:solidFill>
                  <a:srgbClr val="D60C8C"/>
                </a:solidFill>
                <a:latin typeface="+mj-lt"/>
              </a:defRPr>
            </a:lvl1pPr>
          </a:lstStyle>
          <a:p>
            <a:r>
              <a:rPr lang="nl-NL" dirty="0" smtClean="0"/>
              <a:t>Klik om de stijl te bewerken</a:t>
            </a:r>
            <a:endParaRPr lang="nl-NL" dirty="0"/>
          </a:p>
        </p:txBody>
      </p:sp>
      <p:sp>
        <p:nvSpPr>
          <p:cNvPr id="21" name="Tijdelijke aanduiding voor tekst 20"/>
          <p:cNvSpPr>
            <a:spLocks noGrp="1"/>
          </p:cNvSpPr>
          <p:nvPr>
            <p:ph type="body" sz="quarter" idx="13"/>
          </p:nvPr>
        </p:nvSpPr>
        <p:spPr>
          <a:xfrm>
            <a:off x="323528" y="468000"/>
            <a:ext cx="8604448" cy="400110"/>
          </a:xfrm>
          <a:prstGeom prst="rect">
            <a:avLst/>
          </a:prstGeom>
        </p:spPr>
        <p:txBody>
          <a:bodyPr wrap="square">
            <a:spAutoFit/>
          </a:bodyPr>
          <a:lstStyle>
            <a:lvl1pPr algn="l">
              <a:buNone/>
              <a:defRPr sz="2000">
                <a:solidFill>
                  <a:srgbClr val="283A97"/>
                </a:solidFill>
              </a:defRPr>
            </a:lvl1pPr>
          </a:lstStyle>
          <a:p>
            <a:pPr lvl="0"/>
            <a:r>
              <a:rPr lang="nl-NL" dirty="0" smtClean="0"/>
              <a:t>Klik om de modelstijlen te bewerken</a:t>
            </a:r>
          </a:p>
        </p:txBody>
      </p:sp>
      <p:sp>
        <p:nvSpPr>
          <p:cNvPr id="5" name="Tijdelijke aanduiding voor voettekst 4"/>
          <p:cNvSpPr>
            <a:spLocks noGrp="1"/>
          </p:cNvSpPr>
          <p:nvPr>
            <p:ph type="ftr" sz="quarter" idx="14"/>
          </p:nvPr>
        </p:nvSpPr>
        <p:spPr>
          <a:xfrm>
            <a:off x="3035300" y="6480175"/>
            <a:ext cx="3073400" cy="246063"/>
          </a:xfrm>
          <a:prstGeom prst="rect">
            <a:avLst/>
          </a:prstGeom>
          <a:solidFill>
            <a:schemeClr val="bg1"/>
          </a:solidFill>
        </p:spPr>
        <p:txBody>
          <a:bodyPr wrap="none">
            <a:spAutoFit/>
          </a:bodyPr>
          <a:lstStyle>
            <a:lvl1pPr algn="ctr">
              <a:defRPr sz="1000" i="1">
                <a:solidFill>
                  <a:srgbClr val="283A97"/>
                </a:solidFill>
                <a:latin typeface="+mn-lt"/>
              </a:defRPr>
            </a:lvl1pPr>
          </a:lstStyle>
          <a:p>
            <a:pPr>
              <a:defRPr/>
            </a:pPr>
            <a:r>
              <a:rPr lang="nl-NL"/>
              <a:t>Gezondheid en kwaliteit van zorg voor iedereen</a:t>
            </a:r>
            <a:endParaRPr lang="nl-NL" dirty="0"/>
          </a:p>
        </p:txBody>
      </p:sp>
      <p:sp>
        <p:nvSpPr>
          <p:cNvPr id="6" name="Tijdelijke aanduiding voor dianummer 5"/>
          <p:cNvSpPr>
            <a:spLocks noGrp="1"/>
          </p:cNvSpPr>
          <p:nvPr>
            <p:ph type="sldNum" sz="quarter" idx="15"/>
          </p:nvPr>
        </p:nvSpPr>
        <p:spPr>
          <a:xfrm>
            <a:off x="8135938" y="6480175"/>
            <a:ext cx="720725" cy="246063"/>
          </a:xfrm>
          <a:prstGeom prst="rect">
            <a:avLst/>
          </a:prstGeom>
          <a:solidFill>
            <a:schemeClr val="bg1"/>
          </a:solidFill>
        </p:spPr>
        <p:txBody>
          <a:bodyPr wrap="none">
            <a:spAutoFit/>
          </a:bodyPr>
          <a:lstStyle>
            <a:lvl1pPr>
              <a:defRPr sz="1000" b="0" i="1">
                <a:solidFill>
                  <a:srgbClr val="283A97"/>
                </a:solidFill>
                <a:latin typeface="+mj-lt"/>
              </a:defRPr>
            </a:lvl1pPr>
          </a:lstStyle>
          <a:p>
            <a:pPr>
              <a:defRPr/>
            </a:pPr>
            <a:r>
              <a:rPr lang="nl-NL"/>
              <a:t>pagina </a:t>
            </a:r>
            <a:fld id="{24CE899D-C5CB-4DFB-85CE-9A3B1558FCD5}" type="slidenum">
              <a:rPr lang="nl-NL"/>
              <a:pPr>
                <a:defRPr/>
              </a:pPr>
              <a:t>‹nr.›</a:t>
            </a:fld>
            <a:endParaRPr lang="nl-NL"/>
          </a:p>
        </p:txBody>
      </p:sp>
    </p:spTree>
    <p:extLst>
      <p:ext uri="{BB962C8B-B14F-4D97-AF65-F5344CB8AC3E}">
        <p14:creationId xmlns:p14="http://schemas.microsoft.com/office/powerpoint/2010/main" val="37160088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fbeelding 5" descr="Pharos_PPT_LayOut_v3_okt201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9"/>
          <p:cNvSpPr txBox="1">
            <a:spLocks noChangeArrowheads="1"/>
          </p:cNvSpPr>
          <p:nvPr/>
        </p:nvSpPr>
        <p:spPr bwMode="auto">
          <a:xfrm>
            <a:off x="6877050" y="6453188"/>
            <a:ext cx="1892300" cy="274637"/>
          </a:xfrm>
          <a:prstGeom prst="rect">
            <a:avLst/>
          </a:prstGeom>
          <a:noFill/>
          <a:ln w="9525">
            <a:noFill/>
            <a:miter lim="800000"/>
            <a:headEnd/>
            <a:tailEnd/>
          </a:ln>
          <a:effectLst/>
        </p:spPr>
        <p:txBody>
          <a:bodyPr>
            <a:spAutoFit/>
          </a:bodyPr>
          <a:lstStyle/>
          <a:p>
            <a:pPr algn="l">
              <a:spcBef>
                <a:spcPct val="0"/>
              </a:spcBef>
              <a:defRPr/>
            </a:pPr>
            <a:endParaRPr lang="nl-NL" sz="1200" dirty="0">
              <a:solidFill>
                <a:schemeClr val="tx1"/>
              </a:solidFill>
              <a:latin typeface="Interstate" pitchFamily="50" charset="0"/>
            </a:endParaRPr>
          </a:p>
        </p:txBody>
      </p:sp>
      <p:sp>
        <p:nvSpPr>
          <p:cNvPr id="1044" name="Text Box 20"/>
          <p:cNvSpPr txBox="1">
            <a:spLocks noChangeArrowheads="1"/>
          </p:cNvSpPr>
          <p:nvPr/>
        </p:nvSpPr>
        <p:spPr bwMode="auto">
          <a:xfrm>
            <a:off x="5272088" y="868363"/>
            <a:ext cx="184150" cy="519112"/>
          </a:xfrm>
          <a:prstGeom prst="rect">
            <a:avLst/>
          </a:prstGeom>
          <a:noFill/>
          <a:ln w="9525" algn="ctr">
            <a:noFill/>
            <a:miter lim="800000"/>
            <a:headEnd/>
            <a:tailEnd/>
          </a:ln>
          <a:effectLst/>
        </p:spPr>
        <p:txBody>
          <a:bodyPr wrap="none">
            <a:spAutoFit/>
          </a:bodyPr>
          <a:lstStyle/>
          <a:p>
            <a:pPr marL="342900" indent="-342900">
              <a:defRPr/>
            </a:pPr>
            <a:endParaRPr lang="nl-NL"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Lst>
  <p:hf hdr="0"/>
  <p:txStyles>
    <p:titleStyle>
      <a:lvl1pPr algn="r" rtl="0" eaLnBrk="0" fontAlgn="base" hangingPunct="0">
        <a:spcBef>
          <a:spcPct val="0"/>
        </a:spcBef>
        <a:spcAft>
          <a:spcPct val="0"/>
        </a:spcAft>
        <a:defRPr sz="2000" b="1">
          <a:solidFill>
            <a:srgbClr val="002B54"/>
          </a:solidFill>
          <a:latin typeface="+mj-lt"/>
          <a:ea typeface="+mj-ea"/>
          <a:cs typeface="+mj-cs"/>
        </a:defRPr>
      </a:lvl1pPr>
      <a:lvl2pPr algn="r" rtl="0" eaLnBrk="0" fontAlgn="base" hangingPunct="0">
        <a:spcBef>
          <a:spcPct val="0"/>
        </a:spcBef>
        <a:spcAft>
          <a:spcPct val="0"/>
        </a:spcAft>
        <a:defRPr sz="2000" b="1">
          <a:solidFill>
            <a:srgbClr val="002B54"/>
          </a:solidFill>
          <a:latin typeface="Arial" charset="0"/>
        </a:defRPr>
      </a:lvl2pPr>
      <a:lvl3pPr algn="r" rtl="0" eaLnBrk="0" fontAlgn="base" hangingPunct="0">
        <a:spcBef>
          <a:spcPct val="0"/>
        </a:spcBef>
        <a:spcAft>
          <a:spcPct val="0"/>
        </a:spcAft>
        <a:defRPr sz="2000" b="1">
          <a:solidFill>
            <a:srgbClr val="002B54"/>
          </a:solidFill>
          <a:latin typeface="Arial" charset="0"/>
        </a:defRPr>
      </a:lvl3pPr>
      <a:lvl4pPr algn="r" rtl="0" eaLnBrk="0" fontAlgn="base" hangingPunct="0">
        <a:spcBef>
          <a:spcPct val="0"/>
        </a:spcBef>
        <a:spcAft>
          <a:spcPct val="0"/>
        </a:spcAft>
        <a:defRPr sz="2000" b="1">
          <a:solidFill>
            <a:srgbClr val="002B54"/>
          </a:solidFill>
          <a:latin typeface="Arial" charset="0"/>
        </a:defRPr>
      </a:lvl4pPr>
      <a:lvl5pPr algn="r" rtl="0" eaLnBrk="0" fontAlgn="base" hangingPunct="0">
        <a:spcBef>
          <a:spcPct val="0"/>
        </a:spcBef>
        <a:spcAft>
          <a:spcPct val="0"/>
        </a:spcAft>
        <a:defRPr sz="2000" b="1">
          <a:solidFill>
            <a:srgbClr val="002B54"/>
          </a:solidFill>
          <a:latin typeface="Arial" charset="0"/>
        </a:defRPr>
      </a:lvl5pPr>
      <a:lvl6pPr marL="457200" algn="r" rtl="0" fontAlgn="base">
        <a:spcBef>
          <a:spcPct val="0"/>
        </a:spcBef>
        <a:spcAft>
          <a:spcPct val="0"/>
        </a:spcAft>
        <a:defRPr sz="2400" b="1">
          <a:solidFill>
            <a:srgbClr val="1C1C1C"/>
          </a:solidFill>
          <a:latin typeface="Verdana" pitchFamily="34" charset="0"/>
        </a:defRPr>
      </a:lvl6pPr>
      <a:lvl7pPr marL="914400" algn="r" rtl="0" fontAlgn="base">
        <a:spcBef>
          <a:spcPct val="0"/>
        </a:spcBef>
        <a:spcAft>
          <a:spcPct val="0"/>
        </a:spcAft>
        <a:defRPr sz="2400" b="1">
          <a:solidFill>
            <a:srgbClr val="1C1C1C"/>
          </a:solidFill>
          <a:latin typeface="Verdana" pitchFamily="34" charset="0"/>
        </a:defRPr>
      </a:lvl7pPr>
      <a:lvl8pPr marL="1371600" algn="r" rtl="0" fontAlgn="base">
        <a:spcBef>
          <a:spcPct val="0"/>
        </a:spcBef>
        <a:spcAft>
          <a:spcPct val="0"/>
        </a:spcAft>
        <a:defRPr sz="2400" b="1">
          <a:solidFill>
            <a:srgbClr val="1C1C1C"/>
          </a:solidFill>
          <a:latin typeface="Verdana" pitchFamily="34" charset="0"/>
        </a:defRPr>
      </a:lvl8pPr>
      <a:lvl9pPr marL="1828800" algn="r" rtl="0" fontAlgn="base">
        <a:spcBef>
          <a:spcPct val="0"/>
        </a:spcBef>
        <a:spcAft>
          <a:spcPct val="0"/>
        </a:spcAft>
        <a:defRPr sz="2400" b="1">
          <a:solidFill>
            <a:srgbClr val="1C1C1C"/>
          </a:solidFill>
          <a:latin typeface="Verdana" pitchFamily="34" charset="0"/>
        </a:defRPr>
      </a:lvl9pPr>
    </p:titleStyle>
    <p:bodyStyle>
      <a:lvl1pPr marL="342900" indent="-342900" algn="l" rtl="0" eaLnBrk="0" fontAlgn="base" hangingPunct="0">
        <a:spcBef>
          <a:spcPct val="20000"/>
        </a:spcBef>
        <a:spcAft>
          <a:spcPct val="0"/>
        </a:spcAft>
        <a:buChar char="•"/>
        <a:defRPr sz="2800" b="1">
          <a:solidFill>
            <a:srgbClr val="002B54"/>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2B54"/>
          </a:solidFill>
          <a:latin typeface="+mn-lt"/>
        </a:defRPr>
      </a:lvl2pPr>
      <a:lvl3pPr marL="1143000" indent="-228600" algn="l" rtl="0" eaLnBrk="0" fontAlgn="base" hangingPunct="0">
        <a:spcBef>
          <a:spcPct val="20000"/>
        </a:spcBef>
        <a:spcAft>
          <a:spcPct val="0"/>
        </a:spcAft>
        <a:buChar char="•"/>
        <a:defRPr sz="2000" b="1">
          <a:solidFill>
            <a:srgbClr val="002B54"/>
          </a:solidFill>
          <a:latin typeface="+mn-lt"/>
        </a:defRPr>
      </a:lvl3pPr>
      <a:lvl4pPr marL="1600200" indent="-228600" algn="l" rtl="0" eaLnBrk="0" fontAlgn="base" hangingPunct="0">
        <a:spcBef>
          <a:spcPct val="20000"/>
        </a:spcBef>
        <a:spcAft>
          <a:spcPct val="0"/>
        </a:spcAft>
        <a:buChar char="–"/>
        <a:defRPr b="1">
          <a:solidFill>
            <a:srgbClr val="002B54"/>
          </a:solidFill>
          <a:latin typeface="+mn-lt"/>
        </a:defRPr>
      </a:lvl4pPr>
      <a:lvl5pPr marL="2057400" indent="-228600" algn="l" rtl="0" eaLnBrk="0" fontAlgn="base" hangingPunct="0">
        <a:spcBef>
          <a:spcPct val="20000"/>
        </a:spcBef>
        <a:spcAft>
          <a:spcPct val="0"/>
        </a:spcAft>
        <a:buChar char="»"/>
        <a:defRPr sz="1600" b="1">
          <a:solidFill>
            <a:srgbClr val="002B54"/>
          </a:solidFill>
          <a:latin typeface="+mn-lt"/>
        </a:defRPr>
      </a:lvl5pPr>
      <a:lvl6pPr marL="2514600" indent="-228600" algn="l" rtl="0" fontAlgn="base">
        <a:spcBef>
          <a:spcPct val="20000"/>
        </a:spcBef>
        <a:spcAft>
          <a:spcPct val="0"/>
        </a:spcAft>
        <a:buChar char="»"/>
        <a:defRPr sz="1600">
          <a:solidFill>
            <a:srgbClr val="1C1C1C"/>
          </a:solidFill>
          <a:latin typeface="+mn-lt"/>
        </a:defRPr>
      </a:lvl6pPr>
      <a:lvl7pPr marL="2971800" indent="-228600" algn="l" rtl="0" fontAlgn="base">
        <a:spcBef>
          <a:spcPct val="20000"/>
        </a:spcBef>
        <a:spcAft>
          <a:spcPct val="0"/>
        </a:spcAft>
        <a:buChar char="»"/>
        <a:defRPr sz="1600">
          <a:solidFill>
            <a:srgbClr val="1C1C1C"/>
          </a:solidFill>
          <a:latin typeface="+mn-lt"/>
        </a:defRPr>
      </a:lvl7pPr>
      <a:lvl8pPr marL="3429000" indent="-228600" algn="l" rtl="0" fontAlgn="base">
        <a:spcBef>
          <a:spcPct val="20000"/>
        </a:spcBef>
        <a:spcAft>
          <a:spcPct val="0"/>
        </a:spcAft>
        <a:buChar char="»"/>
        <a:defRPr sz="1600">
          <a:solidFill>
            <a:srgbClr val="1C1C1C"/>
          </a:solidFill>
          <a:latin typeface="+mn-lt"/>
        </a:defRPr>
      </a:lvl8pPr>
      <a:lvl9pPr marL="3886200" indent="-228600" algn="l" rtl="0" fontAlgn="base">
        <a:spcBef>
          <a:spcPct val="20000"/>
        </a:spcBef>
        <a:spcAft>
          <a:spcPct val="0"/>
        </a:spcAft>
        <a:buChar char="»"/>
        <a:defRPr sz="1600">
          <a:solidFill>
            <a:srgbClr val="1C1C1C"/>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ezondin.nu/uploads/web_2882_Pharos_Kennisdossier_Gedrag_en_Vaardigheden.pdf" TargetMode="External"/><Relationship Id="rId2" Type="http://schemas.openxmlformats.org/officeDocument/2006/relationships/hyperlink" Target="https://www.knmp.nl/@@search?advanced_search=False&amp;created.range:record=min&amp;created.query:record:list:date=1970-01-02&amp;SearchableText=geneesmiddelgebruik+en+gezondheidsvaardigheden+tips+en+tools" TargetMode="External"/><Relationship Id="rId1" Type="http://schemas.openxmlformats.org/officeDocument/2006/relationships/slideLayout" Target="../slideLayouts/slideLayout2.xml"/><Relationship Id="rId5" Type="http://schemas.openxmlformats.org/officeDocument/2006/relationships/hyperlink" Target="http://www.gezondheidsvaardigheden.nl/toolkit-gezonde-taal/" TargetMode="External"/><Relationship Id="rId4" Type="http://schemas.openxmlformats.org/officeDocument/2006/relationships/hyperlink" Target="https://www.lhv.nl/service/toolkit-laaggeletterdheid"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lezenenschrijven.nl/uploads/editor/LenS_Stappenplan_patient_WEB_2015.pdf" TargetMode="External"/><Relationship Id="rId2" Type="http://schemas.openxmlformats.org/officeDocument/2006/relationships/hyperlink" Target="http://www.ggd.nl/static/filebank/a8bd5f41c2b477c1b55efbc4c0f3714b/handreiking-laaggeletterdheid-ls.pdf" TargetMode="External"/><Relationship Id="rId1" Type="http://schemas.openxmlformats.org/officeDocument/2006/relationships/slideLayout" Target="../slideLayouts/slideLayout2.xml"/><Relationship Id="rId5" Type="http://schemas.openxmlformats.org/officeDocument/2006/relationships/hyperlink" Target="http://www.pharos.nl/nl/kenniscentrum/laaggeletterdheid-en-gezondheid/uw-voorlichtingsmateriaal" TargetMode="External"/><Relationship Id="rId4" Type="http://schemas.openxmlformats.org/officeDocument/2006/relationships/hyperlink" Target="http://www.lezenenschrijven.nl/uploads/editor/LenS_Stappenplan3_medewerkers_WEB.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lezenenschrijven.nl/" TargetMode="External"/><Relationship Id="rId2" Type="http://schemas.openxmlformats.org/officeDocument/2006/relationships/hyperlink" Target="http://www.gezondheidsvaardigheden.n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ndertitel 2"/>
          <p:cNvSpPr>
            <a:spLocks noGrp="1"/>
          </p:cNvSpPr>
          <p:nvPr>
            <p:ph type="subTitle" idx="1"/>
          </p:nvPr>
        </p:nvSpPr>
        <p:spPr/>
        <p:txBody>
          <a:bodyPr/>
          <a:lstStyle/>
          <a:p>
            <a:endParaRPr lang="nl-NL" altLang="nl-NL" i="1" dirty="0" smtClean="0"/>
          </a:p>
          <a:p>
            <a:endParaRPr lang="nl-NL" altLang="nl-NL" i="1" dirty="0" smtClean="0"/>
          </a:p>
        </p:txBody>
      </p:sp>
      <p:sp>
        <p:nvSpPr>
          <p:cNvPr id="4099" name="Rectangle 8"/>
          <p:cNvSpPr>
            <a:spLocks noGrp="1" noChangeArrowheads="1"/>
          </p:cNvSpPr>
          <p:nvPr>
            <p:ph type="ctrTitle" sz="quarter"/>
          </p:nvPr>
        </p:nvSpPr>
        <p:spPr>
          <a:xfrm>
            <a:off x="683568" y="548680"/>
            <a:ext cx="8229128" cy="2392742"/>
          </a:xfrm>
        </p:spPr>
        <p:txBody>
          <a:bodyPr/>
          <a:lstStyle/>
          <a:p>
            <a:r>
              <a:rPr lang="nl-NL" altLang="nl-NL" dirty="0" smtClean="0"/>
              <a:t> </a:t>
            </a:r>
            <a:br>
              <a:rPr lang="nl-NL" altLang="nl-NL" dirty="0" smtClean="0"/>
            </a:br>
            <a:r>
              <a:rPr lang="nl-NL" altLang="nl-NL" sz="3600" dirty="0" smtClean="0">
                <a:solidFill>
                  <a:srgbClr val="D60C8C"/>
                </a:solidFill>
              </a:rPr>
              <a:t>Interventies voor omgaan met beperkte gezondheidsvaardigheden</a:t>
            </a:r>
            <a:r>
              <a:rPr lang="nl-NL" altLang="nl-NL" sz="3600" dirty="0" smtClean="0"/>
              <a:t/>
            </a:r>
            <a:br>
              <a:rPr lang="nl-NL" altLang="nl-NL" sz="3600" dirty="0" smtClean="0"/>
            </a:br>
            <a:r>
              <a:rPr lang="nl-NL" altLang="nl-NL" dirty="0" smtClean="0"/>
              <a:t/>
            </a:r>
            <a:br>
              <a:rPr lang="nl-NL" altLang="nl-NL" dirty="0" smtClean="0"/>
            </a:br>
            <a:r>
              <a:rPr lang="nl-NL" altLang="nl-NL" sz="2400" dirty="0" smtClean="0"/>
              <a:t>Inspiratie-sessie studiedag ‘Diversiteit en gezondheidsvaardigheden’ Mechelen 28 / 29 april 2017</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3723014"/>
            <a:ext cx="3096344" cy="28796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58537" y="1782106"/>
            <a:ext cx="8499351" cy="4193893"/>
          </a:xfrm>
        </p:spPr>
        <p:txBody>
          <a:bodyPr/>
          <a:lstStyle/>
          <a:p>
            <a:r>
              <a:rPr lang="nl-NL" sz="2400" dirty="0"/>
              <a:t>Moeite hebben met het invullen van formulieren</a:t>
            </a:r>
          </a:p>
          <a:p>
            <a:r>
              <a:rPr lang="nl-NL" sz="2400" dirty="0"/>
              <a:t>Slecht formuleren van de vragen en niet duidelijk kunnen aangeven waar </a:t>
            </a:r>
            <a:r>
              <a:rPr lang="nl-NL" sz="2400" dirty="0" smtClean="0"/>
              <a:t>iemand </a:t>
            </a:r>
            <a:r>
              <a:rPr lang="nl-NL" sz="2400" dirty="0"/>
              <a:t>last van heeft.</a:t>
            </a:r>
          </a:p>
          <a:p>
            <a:r>
              <a:rPr lang="nl-NL" sz="2400" dirty="0"/>
              <a:t>Slecht antwoord kunnen geven op vragen</a:t>
            </a:r>
          </a:p>
          <a:p>
            <a:r>
              <a:rPr lang="nl-NL" sz="2400" dirty="0"/>
              <a:t>Moeite hebben met juist gebruiken van medicatie</a:t>
            </a:r>
          </a:p>
          <a:p>
            <a:endParaRPr lang="nl-NL" sz="2400" dirty="0"/>
          </a:p>
        </p:txBody>
      </p:sp>
      <p:sp>
        <p:nvSpPr>
          <p:cNvPr id="3" name="Titel 2"/>
          <p:cNvSpPr>
            <a:spLocks noGrp="1"/>
          </p:cNvSpPr>
          <p:nvPr>
            <p:ph type="title"/>
          </p:nvPr>
        </p:nvSpPr>
        <p:spPr>
          <a:xfrm>
            <a:off x="360000" y="468000"/>
            <a:ext cx="8566513" cy="1314107"/>
          </a:xfrm>
        </p:spPr>
        <p:txBody>
          <a:bodyPr/>
          <a:lstStyle/>
          <a:p>
            <a:r>
              <a:rPr lang="nl-NL" sz="2800" dirty="0" smtClean="0"/>
              <a:t>Tips voor het herkennen van beperkte gezondheidsvaardigheden</a:t>
            </a:r>
            <a:endParaRPr lang="nl-NL" sz="2800" dirty="0"/>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10</a:t>
            </a:fld>
            <a:endParaRPr lang="nl-NL"/>
          </a:p>
        </p:txBody>
      </p:sp>
    </p:spTree>
    <p:extLst>
      <p:ext uri="{BB962C8B-B14F-4D97-AF65-F5344CB8AC3E}">
        <p14:creationId xmlns:p14="http://schemas.microsoft.com/office/powerpoint/2010/main" val="901584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23528" y="1412776"/>
            <a:ext cx="8534360" cy="4563224"/>
          </a:xfrm>
        </p:spPr>
        <p:txBody>
          <a:bodyPr/>
          <a:lstStyle/>
          <a:p>
            <a:r>
              <a:rPr lang="nl-NL" sz="2400" dirty="0" smtClean="0"/>
              <a:t>Vraag naar het aantal jaren onderwijs en pas de communicatie daarop aan</a:t>
            </a:r>
          </a:p>
          <a:p>
            <a:r>
              <a:rPr lang="nl-NL" sz="2400" dirty="0" smtClean="0"/>
              <a:t>Maak korte zinnen en gebruik eenvoudige woorden</a:t>
            </a:r>
          </a:p>
          <a:p>
            <a:r>
              <a:rPr lang="nl-NL" sz="2400" dirty="0" smtClean="0"/>
              <a:t>Wees zo concreet mogelijk, vermijd abstracties en beeldspraak</a:t>
            </a:r>
          </a:p>
          <a:p>
            <a:r>
              <a:rPr lang="nl-NL" sz="2400" dirty="0" smtClean="0"/>
              <a:t>Herhaal de belangrijke punten</a:t>
            </a:r>
          </a:p>
          <a:p>
            <a:r>
              <a:rPr lang="nl-NL" sz="2400" dirty="0" smtClean="0"/>
              <a:t>Gebruik ‘</a:t>
            </a:r>
            <a:r>
              <a:rPr lang="nl-NL" sz="2400" dirty="0" err="1" smtClean="0"/>
              <a:t>teach</a:t>
            </a:r>
            <a:r>
              <a:rPr lang="nl-NL" sz="2400" dirty="0" smtClean="0"/>
              <a:t> back’ methode</a:t>
            </a:r>
          </a:p>
          <a:p>
            <a:r>
              <a:rPr lang="nl-NL" sz="2400" dirty="0" smtClean="0"/>
              <a:t>Gebruik getest visueel voorlichtingsmateriaal</a:t>
            </a:r>
          </a:p>
          <a:p>
            <a:endParaRPr lang="nl-NL" sz="2400" dirty="0"/>
          </a:p>
        </p:txBody>
      </p:sp>
      <p:sp>
        <p:nvSpPr>
          <p:cNvPr id="3" name="Titel 2"/>
          <p:cNvSpPr>
            <a:spLocks noGrp="1"/>
          </p:cNvSpPr>
          <p:nvPr>
            <p:ph type="title"/>
          </p:nvPr>
        </p:nvSpPr>
        <p:spPr/>
        <p:txBody>
          <a:bodyPr/>
          <a:lstStyle/>
          <a:p>
            <a:endParaRPr lang="nl-NL"/>
          </a:p>
        </p:txBody>
      </p:sp>
      <p:sp>
        <p:nvSpPr>
          <p:cNvPr id="4" name="Tijdelijke aanduiding voor tekst 3"/>
          <p:cNvSpPr>
            <a:spLocks noGrp="1"/>
          </p:cNvSpPr>
          <p:nvPr>
            <p:ph type="body" sz="quarter" idx="13"/>
          </p:nvPr>
        </p:nvSpPr>
        <p:spPr>
          <a:xfrm>
            <a:off x="323528" y="468000"/>
            <a:ext cx="8604448" cy="523220"/>
          </a:xfrm>
        </p:spPr>
        <p:txBody>
          <a:bodyPr/>
          <a:lstStyle/>
          <a:p>
            <a:r>
              <a:rPr lang="nl-NL" sz="2800" dirty="0" smtClean="0">
                <a:solidFill>
                  <a:srgbClr val="D60C8C"/>
                </a:solidFill>
              </a:rPr>
              <a:t>Enkele tips effectieve mondelinge communicatie</a:t>
            </a:r>
            <a:endParaRPr lang="nl-NL" sz="2800" dirty="0">
              <a:solidFill>
                <a:srgbClr val="D60C8C"/>
              </a:solidFill>
            </a:endParaRPr>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11</a:t>
            </a:fld>
            <a:endParaRPr lang="nl-NL"/>
          </a:p>
        </p:txBody>
      </p:sp>
    </p:spTree>
    <p:extLst>
      <p:ext uri="{BB962C8B-B14F-4D97-AF65-F5344CB8AC3E}">
        <p14:creationId xmlns:p14="http://schemas.microsoft.com/office/powerpoint/2010/main" val="2129904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800" y="2062856"/>
            <a:ext cx="2760836" cy="3899681"/>
          </a:xfrm>
        </p:spPr>
      </p:pic>
      <p:sp>
        <p:nvSpPr>
          <p:cNvPr id="3" name="Titel 2"/>
          <p:cNvSpPr>
            <a:spLocks noGrp="1"/>
          </p:cNvSpPr>
          <p:nvPr>
            <p:ph type="title"/>
          </p:nvPr>
        </p:nvSpPr>
        <p:spPr>
          <a:xfrm>
            <a:off x="395536" y="468000"/>
            <a:ext cx="8530977" cy="883220"/>
          </a:xfrm>
        </p:spPr>
        <p:txBody>
          <a:bodyPr/>
          <a:lstStyle/>
          <a:p>
            <a:r>
              <a:rPr lang="nl-NL" sz="2800" dirty="0" smtClean="0"/>
              <a:t>DVD Huisarts aan huis </a:t>
            </a:r>
            <a:endParaRPr lang="nl-NL" sz="2800" dirty="0"/>
          </a:p>
        </p:txBody>
      </p:sp>
      <p:sp>
        <p:nvSpPr>
          <p:cNvPr id="4" name="Tijdelijke aanduiding voor tekst 3"/>
          <p:cNvSpPr>
            <a:spLocks noGrp="1"/>
          </p:cNvSpPr>
          <p:nvPr>
            <p:ph type="body" sz="quarter" idx="13"/>
          </p:nvPr>
        </p:nvSpPr>
        <p:spPr>
          <a:xfrm>
            <a:off x="358800" y="455642"/>
            <a:ext cx="8604448" cy="1446550"/>
          </a:xfrm>
        </p:spPr>
        <p:txBody>
          <a:bodyPr/>
          <a:lstStyle/>
          <a:p>
            <a:endParaRPr lang="nl-NL" dirty="0"/>
          </a:p>
          <a:p>
            <a:r>
              <a:rPr lang="nl-NL" dirty="0"/>
              <a:t>Wat kan de huisarts betekenen voor </a:t>
            </a:r>
            <a:r>
              <a:rPr lang="nl-NL" dirty="0" smtClean="0"/>
              <a:t>u en uw </a:t>
            </a:r>
            <a:r>
              <a:rPr lang="nl-NL" dirty="0"/>
              <a:t>familie, als er nauwelijks behandeling mogelijk is? </a:t>
            </a:r>
          </a:p>
          <a:p>
            <a:endParaRPr lang="nl-NL" dirty="0"/>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12</a:t>
            </a:fld>
            <a:endParaRPr lang="nl-NL"/>
          </a:p>
        </p:txBody>
      </p:sp>
    </p:spTree>
    <p:extLst>
      <p:ext uri="{BB962C8B-B14F-4D97-AF65-F5344CB8AC3E}">
        <p14:creationId xmlns:p14="http://schemas.microsoft.com/office/powerpoint/2010/main" val="351719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sz="2400" dirty="0" smtClean="0"/>
              <a:t>Eenvoudig: korte, actieve zinnen en eenvoudige woorden</a:t>
            </a:r>
          </a:p>
          <a:p>
            <a:r>
              <a:rPr lang="nl-NL" sz="2400" dirty="0" smtClean="0"/>
              <a:t>Verhaalvorm: aansluiten bij de belevingswereld van de gebruiker</a:t>
            </a:r>
          </a:p>
          <a:p>
            <a:r>
              <a:rPr lang="nl-NL" sz="2400" dirty="0" smtClean="0"/>
              <a:t>Concreet en puntsgewijs</a:t>
            </a:r>
          </a:p>
          <a:p>
            <a:r>
              <a:rPr lang="nl-NL" sz="2400" dirty="0" smtClean="0"/>
              <a:t>Beperkt aantal kernboodschappen </a:t>
            </a:r>
          </a:p>
          <a:p>
            <a:r>
              <a:rPr lang="nl-NL" sz="2400" dirty="0" smtClean="0"/>
              <a:t>Structuur: stapsgewijs en chronologisch opbouwen van informatie</a:t>
            </a:r>
          </a:p>
          <a:p>
            <a:endParaRPr lang="nl-NL" sz="2400" dirty="0" smtClean="0"/>
          </a:p>
          <a:p>
            <a:endParaRPr lang="nl-NL" sz="2400" dirty="0"/>
          </a:p>
        </p:txBody>
      </p:sp>
      <p:sp>
        <p:nvSpPr>
          <p:cNvPr id="3" name="Titel 2"/>
          <p:cNvSpPr>
            <a:spLocks noGrp="1"/>
          </p:cNvSpPr>
          <p:nvPr>
            <p:ph type="title"/>
          </p:nvPr>
        </p:nvSpPr>
        <p:spPr/>
        <p:txBody>
          <a:bodyPr/>
          <a:lstStyle/>
          <a:p>
            <a:endParaRPr lang="nl-NL"/>
          </a:p>
        </p:txBody>
      </p:sp>
      <p:sp>
        <p:nvSpPr>
          <p:cNvPr id="4" name="Tijdelijke aanduiding voor tekst 3"/>
          <p:cNvSpPr>
            <a:spLocks noGrp="1"/>
          </p:cNvSpPr>
          <p:nvPr>
            <p:ph type="body" sz="quarter" idx="13"/>
          </p:nvPr>
        </p:nvSpPr>
        <p:spPr>
          <a:xfrm>
            <a:off x="323528" y="468000"/>
            <a:ext cx="8604448" cy="523220"/>
          </a:xfrm>
        </p:spPr>
        <p:txBody>
          <a:bodyPr/>
          <a:lstStyle/>
          <a:p>
            <a:r>
              <a:rPr lang="nl-NL" sz="2800" dirty="0" smtClean="0">
                <a:solidFill>
                  <a:srgbClr val="D60C8C"/>
                </a:solidFill>
              </a:rPr>
              <a:t>Enkele tips voor schriftelijke communicatie </a:t>
            </a:r>
            <a:endParaRPr lang="nl-NL" sz="2800" dirty="0">
              <a:solidFill>
                <a:srgbClr val="D60C8C"/>
              </a:solidFill>
            </a:endParaRPr>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13</a:t>
            </a:fld>
            <a:endParaRPr lang="nl-NL"/>
          </a:p>
        </p:txBody>
      </p:sp>
    </p:spTree>
    <p:extLst>
      <p:ext uri="{BB962C8B-B14F-4D97-AF65-F5344CB8AC3E}">
        <p14:creationId xmlns:p14="http://schemas.microsoft.com/office/powerpoint/2010/main" val="318189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sz="2400" dirty="0" smtClean="0"/>
              <a:t>Eenvoudig: Heldere lijnen, een helder contrast, weglaten van details, vermijden van grafieken, tabellen en diagrammen</a:t>
            </a:r>
          </a:p>
          <a:p>
            <a:r>
              <a:rPr lang="nl-NL" sz="2400" dirty="0" smtClean="0"/>
              <a:t>Leefwereld: weerspiegelen van diversiteit zonder stereotypen te gebruiken, herkenbaarheid voor de gebruiker</a:t>
            </a:r>
            <a:endParaRPr lang="nl-NL" sz="2400" dirty="0"/>
          </a:p>
        </p:txBody>
      </p:sp>
      <p:sp>
        <p:nvSpPr>
          <p:cNvPr id="3" name="Titel 2"/>
          <p:cNvSpPr>
            <a:spLocks noGrp="1"/>
          </p:cNvSpPr>
          <p:nvPr>
            <p:ph type="title"/>
          </p:nvPr>
        </p:nvSpPr>
        <p:spPr/>
        <p:txBody>
          <a:bodyPr/>
          <a:lstStyle/>
          <a:p>
            <a:endParaRPr lang="nl-NL"/>
          </a:p>
        </p:txBody>
      </p:sp>
      <p:sp>
        <p:nvSpPr>
          <p:cNvPr id="4" name="Tijdelijke aanduiding voor tekst 3"/>
          <p:cNvSpPr>
            <a:spLocks noGrp="1"/>
          </p:cNvSpPr>
          <p:nvPr>
            <p:ph type="body" sz="quarter" idx="13"/>
          </p:nvPr>
        </p:nvSpPr>
        <p:spPr>
          <a:xfrm>
            <a:off x="323528" y="468000"/>
            <a:ext cx="8604448" cy="523220"/>
          </a:xfrm>
        </p:spPr>
        <p:txBody>
          <a:bodyPr/>
          <a:lstStyle/>
          <a:p>
            <a:r>
              <a:rPr lang="nl-NL" sz="2800" dirty="0" smtClean="0">
                <a:solidFill>
                  <a:srgbClr val="D60C8C"/>
                </a:solidFill>
              </a:rPr>
              <a:t>Enkele tips voor beeldend materiaal </a:t>
            </a:r>
            <a:endParaRPr lang="nl-NL" sz="2800" dirty="0">
              <a:solidFill>
                <a:srgbClr val="D60C8C"/>
              </a:solidFill>
            </a:endParaRPr>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14</a:t>
            </a:fld>
            <a:endParaRPr lang="nl-NL"/>
          </a:p>
        </p:txBody>
      </p:sp>
    </p:spTree>
    <p:extLst>
      <p:ext uri="{BB962C8B-B14F-4D97-AF65-F5344CB8AC3E}">
        <p14:creationId xmlns:p14="http://schemas.microsoft.com/office/powerpoint/2010/main" val="3729179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532969" y="6826797"/>
            <a:ext cx="7895767" cy="477002"/>
          </a:xfrm>
        </p:spPr>
        <p:txBody>
          <a:bodyPr/>
          <a:lstStyle/>
          <a:p>
            <a:endParaRPr lang="nl-NL"/>
          </a:p>
        </p:txBody>
      </p:sp>
      <p:sp>
        <p:nvSpPr>
          <p:cNvPr id="3" name="Titel 2"/>
          <p:cNvSpPr>
            <a:spLocks noGrp="1"/>
          </p:cNvSpPr>
          <p:nvPr>
            <p:ph type="title"/>
          </p:nvPr>
        </p:nvSpPr>
        <p:spPr/>
        <p:txBody>
          <a:bodyPr/>
          <a:lstStyle/>
          <a:p>
            <a:r>
              <a:rPr lang="nl-NL" dirty="0"/>
              <a:t>https://www.youtube.com/watch?v=H7XzJV-5c5g</a:t>
            </a:r>
          </a:p>
        </p:txBody>
      </p:sp>
      <p:sp>
        <p:nvSpPr>
          <p:cNvPr id="4" name="Tijdelijke aanduiding voor tekst 3"/>
          <p:cNvSpPr>
            <a:spLocks noGrp="1"/>
          </p:cNvSpPr>
          <p:nvPr>
            <p:ph type="body" sz="quarter" idx="13"/>
          </p:nvPr>
        </p:nvSpPr>
        <p:spPr>
          <a:xfrm>
            <a:off x="323528" y="468000"/>
            <a:ext cx="8604448" cy="523220"/>
          </a:xfrm>
        </p:spPr>
        <p:txBody>
          <a:bodyPr/>
          <a:lstStyle/>
          <a:p>
            <a:r>
              <a:rPr lang="nl-NL" sz="2800" dirty="0" smtClean="0">
                <a:solidFill>
                  <a:srgbClr val="D60C8C"/>
                </a:solidFill>
              </a:rPr>
              <a:t>Introductiefilm vragenlijsten in de zorg </a:t>
            </a:r>
            <a:endParaRPr lang="nl-NL" sz="2800" dirty="0">
              <a:solidFill>
                <a:srgbClr val="D60C8C"/>
              </a:solidFill>
            </a:endParaRPr>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15</a:t>
            </a:fld>
            <a:endParaRPr lang="nl-NL"/>
          </a:p>
        </p:txBody>
      </p:sp>
      <p:pic>
        <p:nvPicPr>
          <p:cNvPr id="1026" name="Afbeeldi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1510395"/>
            <a:ext cx="6912767" cy="432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555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NL"/>
          </a:p>
        </p:txBody>
      </p:sp>
      <p:sp>
        <p:nvSpPr>
          <p:cNvPr id="4" name="Tijdelijke aanduiding voor tekst 3"/>
          <p:cNvSpPr>
            <a:spLocks noGrp="1"/>
          </p:cNvSpPr>
          <p:nvPr>
            <p:ph type="body" sz="quarter" idx="13"/>
          </p:nvPr>
        </p:nvSpPr>
        <p:spPr>
          <a:xfrm>
            <a:off x="323528" y="468000"/>
            <a:ext cx="8604448" cy="954107"/>
          </a:xfrm>
        </p:spPr>
        <p:txBody>
          <a:bodyPr/>
          <a:lstStyle/>
          <a:p>
            <a:r>
              <a:rPr lang="nl-NL" sz="2800" dirty="0" smtClean="0">
                <a:solidFill>
                  <a:srgbClr val="D60C8C"/>
                </a:solidFill>
              </a:rPr>
              <a:t>Eenvoudig voorlichtingsmateriaal: brochures, strips, plaatjes en films van </a:t>
            </a:r>
            <a:r>
              <a:rPr lang="nl-NL" sz="2800" dirty="0" err="1" smtClean="0">
                <a:solidFill>
                  <a:srgbClr val="D60C8C"/>
                </a:solidFill>
              </a:rPr>
              <a:t>Pharos</a:t>
            </a:r>
            <a:endParaRPr lang="nl-NL" sz="2800" dirty="0">
              <a:solidFill>
                <a:srgbClr val="D60C8C"/>
              </a:solidFill>
            </a:endParaRPr>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16</a:t>
            </a:fld>
            <a:endParaRPr lang="nl-NL"/>
          </a:p>
        </p:txBody>
      </p:sp>
      <p:pic>
        <p:nvPicPr>
          <p:cNvPr id="8" name="Tijdelijke aanduiding voor inhoud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90492" y="1988840"/>
            <a:ext cx="4303266" cy="36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865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NL"/>
          </a:p>
        </p:txBody>
      </p:sp>
      <p:sp>
        <p:nvSpPr>
          <p:cNvPr id="4" name="Tijdelijke aanduiding voor tekst 3"/>
          <p:cNvSpPr>
            <a:spLocks noGrp="1"/>
          </p:cNvSpPr>
          <p:nvPr>
            <p:ph type="body" sz="quarter" idx="13"/>
          </p:nvPr>
        </p:nvSpPr>
        <p:spPr>
          <a:xfrm>
            <a:off x="323528" y="468000"/>
            <a:ext cx="8604448" cy="966418"/>
          </a:xfrm>
        </p:spPr>
        <p:txBody>
          <a:bodyPr/>
          <a:lstStyle/>
          <a:p>
            <a:r>
              <a:rPr lang="nl-NL" sz="2800" dirty="0">
                <a:solidFill>
                  <a:srgbClr val="D60C8C"/>
                </a:solidFill>
              </a:rPr>
              <a:t>Handboek Ik heb diabetes, wat kan ik doen? </a:t>
            </a:r>
          </a:p>
          <a:p>
            <a:r>
              <a:rPr lang="nl-NL" sz="2400" dirty="0" smtClean="0"/>
              <a:t>Plaatje controle voeten</a:t>
            </a:r>
            <a:endParaRPr lang="nl-NL" sz="2400" dirty="0"/>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17</a:t>
            </a:fld>
            <a:endParaRPr lang="nl-NL"/>
          </a:p>
        </p:txBody>
      </p:sp>
      <p:sp>
        <p:nvSpPr>
          <p:cNvPr id="8" name="AutoShape 2" descr="Afbeeldingsresultaat voor ik heb diabetes wat kan ik doe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4" name="Tijdelijke aanduiding voor inhoud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4813" y="1547813"/>
            <a:ext cx="6028986" cy="4427537"/>
          </a:xfrm>
        </p:spPr>
      </p:pic>
    </p:spTree>
    <p:extLst>
      <p:ext uri="{BB962C8B-B14F-4D97-AF65-F5344CB8AC3E}">
        <p14:creationId xmlns:p14="http://schemas.microsoft.com/office/powerpoint/2010/main" val="412452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644" y="1850713"/>
            <a:ext cx="2520636" cy="3217833"/>
          </a:xfrm>
        </p:spPr>
      </p:pic>
      <p:sp>
        <p:nvSpPr>
          <p:cNvPr id="3" name="Titel 2"/>
          <p:cNvSpPr>
            <a:spLocks noGrp="1"/>
          </p:cNvSpPr>
          <p:nvPr>
            <p:ph type="title"/>
          </p:nvPr>
        </p:nvSpPr>
        <p:spPr>
          <a:xfrm>
            <a:off x="611560" y="188640"/>
            <a:ext cx="8314953" cy="1508105"/>
          </a:xfrm>
        </p:spPr>
        <p:txBody>
          <a:bodyPr/>
          <a:lstStyle/>
          <a:p>
            <a:r>
              <a:rPr lang="nl-NL" dirty="0" smtClean="0"/>
              <a:t/>
            </a:r>
            <a:br>
              <a:rPr lang="nl-NL" dirty="0" smtClean="0"/>
            </a:br>
            <a:r>
              <a:rPr lang="nl-NL" sz="2800" dirty="0" smtClean="0"/>
              <a:t>Toolkit Meer dan 100 soorten kanker </a:t>
            </a:r>
            <a:br>
              <a:rPr lang="nl-NL" sz="2800" dirty="0" smtClean="0"/>
            </a:br>
            <a:r>
              <a:rPr lang="nl-NL" sz="2400" dirty="0" smtClean="0">
                <a:solidFill>
                  <a:srgbClr val="7030A0"/>
                </a:solidFill>
              </a:rPr>
              <a:t>Voorlichtingen voor migranten</a:t>
            </a:r>
            <a:r>
              <a:rPr lang="nl-NL" sz="2400" dirty="0">
                <a:solidFill>
                  <a:srgbClr val="7030A0"/>
                </a:solidFill>
              </a:rPr>
              <a:t/>
            </a:r>
            <a:br>
              <a:rPr lang="nl-NL" sz="2400" dirty="0">
                <a:solidFill>
                  <a:srgbClr val="7030A0"/>
                </a:solidFill>
              </a:rPr>
            </a:br>
            <a:endParaRPr lang="nl-NL" sz="2400" dirty="0">
              <a:solidFill>
                <a:srgbClr val="7030A0"/>
              </a:solidFill>
            </a:endParaRPr>
          </a:p>
        </p:txBody>
      </p:sp>
      <p:sp>
        <p:nvSpPr>
          <p:cNvPr id="4" name="Tijdelijke aanduiding voor tekst 3"/>
          <p:cNvSpPr>
            <a:spLocks noGrp="1"/>
          </p:cNvSpPr>
          <p:nvPr>
            <p:ph type="body" sz="quarter" idx="13"/>
          </p:nvPr>
        </p:nvSpPr>
        <p:spPr/>
        <p:txBody>
          <a:bodyPr/>
          <a:lstStyle/>
          <a:p>
            <a:r>
              <a:rPr lang="nl-NL" dirty="0" err="1" smtClean="0"/>
              <a:t>Materailen</a:t>
            </a:r>
            <a:r>
              <a:rPr lang="nl-NL" dirty="0" smtClean="0"/>
              <a:t> </a:t>
            </a:r>
            <a:r>
              <a:rPr lang="nl-NL" dirty="0" err="1" smtClean="0"/>
              <a:t>Pharos</a:t>
            </a:r>
            <a:r>
              <a:rPr lang="nl-NL" dirty="0" smtClean="0"/>
              <a:t> 3</a:t>
            </a:r>
            <a:endParaRPr lang="nl-NL" dirty="0"/>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18</a:t>
            </a:fld>
            <a:endParaRPr lang="nl-NL"/>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9432" y="1892937"/>
            <a:ext cx="2360563" cy="3336263"/>
          </a:xfrm>
          <a:prstGeom prst="rect">
            <a:avLst/>
          </a:prstGeom>
        </p:spPr>
      </p:pic>
    </p:spTree>
    <p:extLst>
      <p:ext uri="{BB962C8B-B14F-4D97-AF65-F5344CB8AC3E}">
        <p14:creationId xmlns:p14="http://schemas.microsoft.com/office/powerpoint/2010/main" val="1003891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NL"/>
          </a:p>
        </p:txBody>
      </p:sp>
      <p:sp>
        <p:nvSpPr>
          <p:cNvPr id="4" name="Tijdelijke aanduiding voor tekst 3"/>
          <p:cNvSpPr>
            <a:spLocks noGrp="1"/>
          </p:cNvSpPr>
          <p:nvPr>
            <p:ph type="body" sz="quarter" idx="13"/>
          </p:nvPr>
        </p:nvSpPr>
        <p:spPr>
          <a:xfrm>
            <a:off x="323528" y="468000"/>
            <a:ext cx="8604448" cy="966418"/>
          </a:xfrm>
        </p:spPr>
        <p:txBody>
          <a:bodyPr/>
          <a:lstStyle/>
          <a:p>
            <a:r>
              <a:rPr lang="nl-NL" sz="2800" dirty="0" smtClean="0">
                <a:solidFill>
                  <a:srgbClr val="D60C8C"/>
                </a:solidFill>
              </a:rPr>
              <a:t>Map voor voorlichters</a:t>
            </a:r>
          </a:p>
          <a:p>
            <a:r>
              <a:rPr lang="nl-NL" sz="2400" dirty="0" smtClean="0"/>
              <a:t>Bij gesprek over leven en dood – palliatieve zorg </a:t>
            </a:r>
            <a:endParaRPr lang="nl-NL" sz="2400" dirty="0"/>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19</a:t>
            </a:fld>
            <a:endParaRPr lang="nl-NL"/>
          </a:p>
        </p:txBody>
      </p:sp>
      <p:pic>
        <p:nvPicPr>
          <p:cNvPr id="9" name="Tijdelijke aanduiding voor inhoud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8980" y="1547813"/>
            <a:ext cx="3320652" cy="4427537"/>
          </a:xfrm>
        </p:spPr>
      </p:pic>
    </p:spTree>
    <p:extLst>
      <p:ext uri="{BB962C8B-B14F-4D97-AF65-F5344CB8AC3E}">
        <p14:creationId xmlns:p14="http://schemas.microsoft.com/office/powerpoint/2010/main" val="3510667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51520" y="2492896"/>
            <a:ext cx="8678376" cy="3195072"/>
          </a:xfrm>
        </p:spPr>
        <p:txBody>
          <a:bodyPr/>
          <a:lstStyle/>
          <a:p>
            <a:r>
              <a:rPr lang="nl-NL" sz="2400" dirty="0" smtClean="0"/>
              <a:t>Gezondheid en kwaliteit van zorg voor iedereen</a:t>
            </a:r>
          </a:p>
          <a:p>
            <a:r>
              <a:rPr lang="nl-NL" sz="2400" dirty="0" smtClean="0"/>
              <a:t>Verminderen gezondheidsachterstanden</a:t>
            </a:r>
          </a:p>
          <a:p>
            <a:r>
              <a:rPr lang="nl-NL" sz="2400" dirty="0" smtClean="0"/>
              <a:t>Verbeteren van de kwaliteit, effectiviteit en toegankelijkheid van gezondheidszorg voor laagopgeleiden, migranten en vluchtelingen  </a:t>
            </a:r>
            <a:endParaRPr lang="nl-NL" sz="2400" dirty="0"/>
          </a:p>
        </p:txBody>
      </p:sp>
      <p:sp>
        <p:nvSpPr>
          <p:cNvPr id="4" name="Tijdelijke aanduiding voor tekst 3"/>
          <p:cNvSpPr>
            <a:spLocks noGrp="1"/>
          </p:cNvSpPr>
          <p:nvPr>
            <p:ph type="body" sz="quarter" idx="13"/>
          </p:nvPr>
        </p:nvSpPr>
        <p:spPr>
          <a:xfrm>
            <a:off x="323528" y="260648"/>
            <a:ext cx="8604448" cy="584775"/>
          </a:xfrm>
        </p:spPr>
        <p:txBody>
          <a:bodyPr/>
          <a:lstStyle/>
          <a:p>
            <a:endParaRPr lang="nl-NL" sz="3200" dirty="0"/>
          </a:p>
        </p:txBody>
      </p:sp>
      <p:sp>
        <p:nvSpPr>
          <p:cNvPr id="3" name="Titel 2"/>
          <p:cNvSpPr>
            <a:spLocks noGrp="1"/>
          </p:cNvSpPr>
          <p:nvPr>
            <p:ph type="title"/>
          </p:nvPr>
        </p:nvSpPr>
        <p:spPr>
          <a:xfrm>
            <a:off x="323528" y="828000"/>
            <a:ext cx="8602985" cy="1077218"/>
          </a:xfrm>
        </p:spPr>
        <p:txBody>
          <a:bodyPr/>
          <a:lstStyle/>
          <a:p>
            <a:r>
              <a:rPr lang="nl-NL" sz="3200" dirty="0" err="1" smtClean="0"/>
              <a:t>Pharos</a:t>
            </a:r>
            <a:r>
              <a:rPr lang="nl-NL" sz="3200" dirty="0" smtClean="0"/>
              <a:t>, expertise centrum gezondheidsverschillen</a:t>
            </a:r>
            <a:endParaRPr lang="nl-NL" sz="3200" dirty="0"/>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2</a:t>
            </a:fld>
            <a:endParaRPr lang="nl-NL"/>
          </a:p>
        </p:txBody>
      </p:sp>
    </p:spTree>
    <p:extLst>
      <p:ext uri="{BB962C8B-B14F-4D97-AF65-F5344CB8AC3E}">
        <p14:creationId xmlns:p14="http://schemas.microsoft.com/office/powerpoint/2010/main" val="4270273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dirty="0"/>
          </a:p>
        </p:txBody>
      </p:sp>
      <p:sp>
        <p:nvSpPr>
          <p:cNvPr id="3" name="Titel 2"/>
          <p:cNvSpPr>
            <a:spLocks noGrp="1"/>
          </p:cNvSpPr>
          <p:nvPr>
            <p:ph type="title"/>
          </p:nvPr>
        </p:nvSpPr>
        <p:spPr/>
        <p:txBody>
          <a:bodyPr/>
          <a:lstStyle/>
          <a:p>
            <a:endParaRPr lang="nl-NL"/>
          </a:p>
        </p:txBody>
      </p:sp>
      <p:sp>
        <p:nvSpPr>
          <p:cNvPr id="4" name="Tijdelijke aanduiding voor tekst 3"/>
          <p:cNvSpPr>
            <a:spLocks noGrp="1"/>
          </p:cNvSpPr>
          <p:nvPr>
            <p:ph type="body" sz="quarter" idx="13"/>
          </p:nvPr>
        </p:nvSpPr>
        <p:spPr>
          <a:xfrm>
            <a:off x="323528" y="468000"/>
            <a:ext cx="8604448" cy="523220"/>
          </a:xfrm>
        </p:spPr>
        <p:txBody>
          <a:bodyPr/>
          <a:lstStyle/>
          <a:p>
            <a:r>
              <a:rPr lang="nl-NL" sz="2800" dirty="0" smtClean="0">
                <a:solidFill>
                  <a:srgbClr val="D60C8C"/>
                </a:solidFill>
              </a:rPr>
              <a:t>Handboek voor huisartsenpraktijken </a:t>
            </a:r>
            <a:endParaRPr lang="nl-NL" sz="2800" dirty="0">
              <a:solidFill>
                <a:srgbClr val="D60C8C"/>
              </a:solidFill>
            </a:endParaRPr>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20</a:t>
            </a:fld>
            <a:endParaRPr lang="nl-NL"/>
          </a:p>
        </p:txBody>
      </p:sp>
      <p:pic>
        <p:nvPicPr>
          <p:cNvPr id="7" name="Tijdelijke aanduiding voor inhou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6272" y="1547813"/>
            <a:ext cx="3732521" cy="4617491"/>
          </a:xfrm>
          <a:prstGeom prst="rect">
            <a:avLst/>
          </a:prstGeom>
        </p:spPr>
      </p:pic>
    </p:spTree>
    <p:extLst>
      <p:ext uri="{BB962C8B-B14F-4D97-AF65-F5344CB8AC3E}">
        <p14:creationId xmlns:p14="http://schemas.microsoft.com/office/powerpoint/2010/main" val="2075564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1"/>
            <a:r>
              <a:rPr lang="nl-NL" sz="2000" b="0" dirty="0" smtClean="0">
                <a:hlinkClick r:id="rId2"/>
              </a:rPr>
              <a:t>Geneesmiddelgebruik </a:t>
            </a:r>
            <a:r>
              <a:rPr lang="nl-NL" sz="2000" b="0" dirty="0">
                <a:hlinkClick r:id="rId2"/>
              </a:rPr>
              <a:t>en Gezondheidsvaardigheden</a:t>
            </a:r>
            <a:r>
              <a:rPr lang="nl-NL" sz="2000" b="0" dirty="0"/>
              <a:t>. Tips en tools voor de apotheek over geneesmiddelgebruik en gezondheidsvaardigheden (UPPER)</a:t>
            </a:r>
          </a:p>
          <a:p>
            <a:pPr lvl="1"/>
            <a:r>
              <a:rPr lang="nl-NL" sz="2000" b="0" dirty="0"/>
              <a:t>Het </a:t>
            </a:r>
            <a:r>
              <a:rPr lang="nl-NL" sz="2000" b="0" dirty="0">
                <a:hlinkClick r:id="rId3"/>
              </a:rPr>
              <a:t>Kennisdossier gedrag en vaardigheden</a:t>
            </a:r>
            <a:r>
              <a:rPr lang="nl-NL" sz="2000" b="0" dirty="0"/>
              <a:t> biedt gemeenten praktische handvatten en inspirerende voorbeelden voor de concrete invulling van het spoor Gedrag &amp; vaardigheden met de nadruk op gezondheidsvaardigheden (Gezond in…)</a:t>
            </a:r>
          </a:p>
          <a:p>
            <a:pPr lvl="1"/>
            <a:r>
              <a:rPr lang="nl-NL" sz="2000" b="0" dirty="0">
                <a:hlinkClick r:id="rId4"/>
              </a:rPr>
              <a:t>Toolkit laaggeletterdheid</a:t>
            </a:r>
            <a:r>
              <a:rPr lang="nl-NL" sz="2000" b="0" dirty="0"/>
              <a:t> voor omgang met laaggeletterden in de huisartsenpraktijk (Landelijke Huisartsen Vereniging)</a:t>
            </a:r>
          </a:p>
          <a:p>
            <a:pPr lvl="1"/>
            <a:r>
              <a:rPr lang="nl-NL" sz="2000" b="0" dirty="0">
                <a:hlinkClick r:id="rId5" tooltip="Toolkit Gezonde Taal"/>
              </a:rPr>
              <a:t>Toolkit Gezonde Taal</a:t>
            </a:r>
            <a:r>
              <a:rPr lang="nl-NL" sz="2000" b="0" dirty="0"/>
              <a:t>, omgaan met laaggeletterdheid in de zorg</a:t>
            </a:r>
          </a:p>
          <a:p>
            <a:endParaRPr lang="nl-NL" dirty="0"/>
          </a:p>
        </p:txBody>
      </p:sp>
      <p:sp>
        <p:nvSpPr>
          <p:cNvPr id="3" name="Titel 2"/>
          <p:cNvSpPr>
            <a:spLocks noGrp="1"/>
          </p:cNvSpPr>
          <p:nvPr>
            <p:ph type="title"/>
          </p:nvPr>
        </p:nvSpPr>
        <p:spPr>
          <a:xfrm>
            <a:off x="323528" y="828000"/>
            <a:ext cx="8602985" cy="1384995"/>
          </a:xfrm>
        </p:spPr>
        <p:txBody>
          <a:bodyPr/>
          <a:lstStyle/>
          <a:p>
            <a:r>
              <a:rPr lang="nl-NL" sz="2800" dirty="0"/>
              <a:t>Algemene materialen </a:t>
            </a:r>
            <a:r>
              <a:rPr lang="nl-NL" sz="2800" dirty="0" smtClean="0"/>
              <a:t>gezondheidsvaardigheden 1.</a:t>
            </a:r>
            <a:r>
              <a:rPr lang="nl-NL" sz="2800" b="0" dirty="0"/>
              <a:t/>
            </a:r>
            <a:br>
              <a:rPr lang="nl-NL" sz="2800" b="0" dirty="0"/>
            </a:br>
            <a:endParaRPr lang="nl-NL" sz="2800" dirty="0"/>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21</a:t>
            </a:fld>
            <a:endParaRPr lang="nl-NL"/>
          </a:p>
        </p:txBody>
      </p:sp>
    </p:spTree>
    <p:extLst>
      <p:ext uri="{BB962C8B-B14F-4D97-AF65-F5344CB8AC3E}">
        <p14:creationId xmlns:p14="http://schemas.microsoft.com/office/powerpoint/2010/main" val="2637602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7544" y="1700808"/>
            <a:ext cx="8390344" cy="4275192"/>
          </a:xfrm>
        </p:spPr>
        <p:txBody>
          <a:bodyPr/>
          <a:lstStyle/>
          <a:p>
            <a:pPr lvl="1"/>
            <a:r>
              <a:rPr lang="nl-NL" b="0" dirty="0">
                <a:hlinkClick r:id="rId2" tooltip="Handreiking GGD"/>
              </a:rPr>
              <a:t>Handreiking</a:t>
            </a:r>
            <a:r>
              <a:rPr lang="nl-NL" b="0" dirty="0"/>
              <a:t> voor de aanpak van laaggeletterdheid (GGD Nederland)</a:t>
            </a:r>
          </a:p>
          <a:p>
            <a:pPr lvl="1"/>
            <a:r>
              <a:rPr lang="nl-NL" b="0" dirty="0">
                <a:hlinkClick r:id="rId3"/>
              </a:rPr>
              <a:t>Stappenplan</a:t>
            </a:r>
            <a:r>
              <a:rPr lang="nl-NL" b="0" dirty="0"/>
              <a:t> aanpak laaggeletterdheid bij patiënten (Stichting Lezen &amp; Schrijven)</a:t>
            </a:r>
          </a:p>
          <a:p>
            <a:pPr lvl="1"/>
            <a:r>
              <a:rPr lang="nl-NL" b="0" dirty="0">
                <a:hlinkClick r:id="rId4"/>
              </a:rPr>
              <a:t>Stappenplan</a:t>
            </a:r>
            <a:r>
              <a:rPr lang="nl-NL" b="0" dirty="0"/>
              <a:t> aanpak laaggeletterdheid bij medewerkers (Stichting Lezen &amp; Schrijven)</a:t>
            </a:r>
          </a:p>
          <a:p>
            <a:pPr lvl="1"/>
            <a:r>
              <a:rPr lang="nl-NL" b="0" dirty="0">
                <a:hlinkClick r:id="rId5"/>
              </a:rPr>
              <a:t>Begrijpelijke voorlichtingsmaterialen</a:t>
            </a:r>
            <a:r>
              <a:rPr lang="nl-NL" b="0" dirty="0"/>
              <a:t> in de zorg (</a:t>
            </a:r>
            <a:r>
              <a:rPr lang="nl-NL" b="0" dirty="0" err="1"/>
              <a:t>Pharos</a:t>
            </a:r>
            <a:r>
              <a:rPr lang="nl-NL" b="0" dirty="0"/>
              <a:t>)</a:t>
            </a:r>
          </a:p>
          <a:p>
            <a:endParaRPr lang="nl-NL" dirty="0"/>
          </a:p>
        </p:txBody>
      </p:sp>
      <p:sp>
        <p:nvSpPr>
          <p:cNvPr id="3" name="Titel 2"/>
          <p:cNvSpPr>
            <a:spLocks noGrp="1"/>
          </p:cNvSpPr>
          <p:nvPr>
            <p:ph type="title"/>
          </p:nvPr>
        </p:nvSpPr>
        <p:spPr>
          <a:xfrm>
            <a:off x="395536" y="548680"/>
            <a:ext cx="8530977" cy="1664315"/>
          </a:xfrm>
        </p:spPr>
        <p:txBody>
          <a:bodyPr/>
          <a:lstStyle/>
          <a:p>
            <a:r>
              <a:rPr lang="nl-NL" sz="2800" dirty="0"/>
              <a:t>Algemene materialen gezondheidsvaardigheden </a:t>
            </a:r>
            <a:r>
              <a:rPr lang="nl-NL" sz="2800" dirty="0" smtClean="0"/>
              <a:t>2.</a:t>
            </a:r>
            <a:r>
              <a:rPr lang="nl-NL" sz="2800" b="0" dirty="0"/>
              <a:t/>
            </a:r>
            <a:br>
              <a:rPr lang="nl-NL" sz="2800" b="0" dirty="0"/>
            </a:br>
            <a:endParaRPr lang="nl-NL" sz="2800" dirty="0"/>
          </a:p>
        </p:txBody>
      </p:sp>
      <p:sp>
        <p:nvSpPr>
          <p:cNvPr id="4" name="Tijdelijke aanduiding voor tekst 3"/>
          <p:cNvSpPr>
            <a:spLocks noGrp="1"/>
          </p:cNvSpPr>
          <p:nvPr>
            <p:ph type="body" sz="quarter" idx="13"/>
          </p:nvPr>
        </p:nvSpPr>
        <p:spPr/>
        <p:txBody>
          <a:bodyPr/>
          <a:lstStyle/>
          <a:p>
            <a:endParaRPr lang="nl-NL" dirty="0"/>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22</a:t>
            </a:fld>
            <a:endParaRPr lang="nl-NL"/>
          </a:p>
        </p:txBody>
      </p:sp>
    </p:spTree>
    <p:extLst>
      <p:ext uri="{BB962C8B-B14F-4D97-AF65-F5344CB8AC3E}">
        <p14:creationId xmlns:p14="http://schemas.microsoft.com/office/powerpoint/2010/main" val="3490246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23528" y="1403825"/>
            <a:ext cx="8497888" cy="4428000"/>
          </a:xfrm>
        </p:spPr>
        <p:txBody>
          <a:bodyPr/>
          <a:lstStyle/>
          <a:p>
            <a:r>
              <a:rPr lang="nl-NL" sz="1800" dirty="0"/>
              <a:t>Gezondheidsvoorlichting voor laaggeletterden </a:t>
            </a:r>
          </a:p>
          <a:p>
            <a:r>
              <a:rPr lang="nl-NL" sz="1800" dirty="0"/>
              <a:t>Voorlichtingsmap Begrijp je lichaam </a:t>
            </a:r>
          </a:p>
          <a:p>
            <a:r>
              <a:rPr lang="nl-NL" sz="1800" dirty="0"/>
              <a:t>Plaatjesversie Diabetes risico test </a:t>
            </a:r>
          </a:p>
          <a:p>
            <a:r>
              <a:rPr lang="nl-NL" sz="1800" dirty="0"/>
              <a:t>Het voorlichtingsboekje ‘Gezondheidsboek. Wie helpt mij als ik ziek ben?’ </a:t>
            </a:r>
          </a:p>
          <a:p>
            <a:r>
              <a:rPr lang="nl-NL" sz="1800" dirty="0"/>
              <a:t>Zakboekje communicatie hulpverlening allochtonen: communiceren met patiënten van Turkse, Marokkaanse, Surinaamse en Antilliaanse afkomst </a:t>
            </a:r>
          </a:p>
          <a:p>
            <a:r>
              <a:rPr lang="nl-NL" sz="1800" dirty="0"/>
              <a:t>Folder ‘Wanneer laten tolken? Veldnormen voor de inzet van tolken in de gezondheidszorg’</a:t>
            </a:r>
          </a:p>
          <a:p>
            <a:r>
              <a:rPr lang="nl-NL" sz="1800" dirty="0"/>
              <a:t>Boek ‘Schrijven in eenvoudig Nederlands’</a:t>
            </a:r>
          </a:p>
          <a:p>
            <a:r>
              <a:rPr lang="nl-NL" sz="1800" dirty="0"/>
              <a:t>Health </a:t>
            </a:r>
            <a:r>
              <a:rPr lang="nl-NL" sz="1800" dirty="0" err="1" smtClean="0"/>
              <a:t>communicator</a:t>
            </a:r>
            <a:r>
              <a:rPr lang="nl-NL" sz="1800" dirty="0" smtClean="0"/>
              <a:t> (Bron: </a:t>
            </a:r>
            <a:r>
              <a:rPr lang="nl-NL" sz="1800" dirty="0" err="1" smtClean="0"/>
              <a:t>Vilans</a:t>
            </a:r>
            <a:r>
              <a:rPr lang="nl-NL" sz="1800" dirty="0" smtClean="0"/>
              <a:t>, Tools gezondheidsvaardigheden)</a:t>
            </a:r>
            <a:endParaRPr lang="nl-NL" sz="2000" dirty="0"/>
          </a:p>
        </p:txBody>
      </p:sp>
      <p:sp>
        <p:nvSpPr>
          <p:cNvPr id="3" name="Titel 2"/>
          <p:cNvSpPr>
            <a:spLocks noGrp="1"/>
          </p:cNvSpPr>
          <p:nvPr>
            <p:ph type="title"/>
          </p:nvPr>
        </p:nvSpPr>
        <p:spPr>
          <a:xfrm>
            <a:off x="467544" y="828000"/>
            <a:ext cx="8458969" cy="215825"/>
          </a:xfrm>
        </p:spPr>
        <p:txBody>
          <a:bodyPr/>
          <a:lstStyle/>
          <a:p>
            <a:r>
              <a:rPr lang="nl-NL" sz="2800" dirty="0" smtClean="0"/>
              <a:t>Voorlichtingsmaterialen</a:t>
            </a:r>
            <a:endParaRPr lang="nl-NL" sz="2800" dirty="0"/>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23</a:t>
            </a:fld>
            <a:endParaRPr lang="nl-NL"/>
          </a:p>
        </p:txBody>
      </p:sp>
    </p:spTree>
    <p:extLst>
      <p:ext uri="{BB962C8B-B14F-4D97-AF65-F5344CB8AC3E}">
        <p14:creationId xmlns:p14="http://schemas.microsoft.com/office/powerpoint/2010/main" val="3390944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39552" y="2348880"/>
            <a:ext cx="8318336" cy="3627120"/>
          </a:xfrm>
        </p:spPr>
        <p:txBody>
          <a:bodyPr/>
          <a:lstStyle/>
          <a:p>
            <a:r>
              <a:rPr lang="nl-NL" sz="2000" dirty="0"/>
              <a:t>Diabetes Interactief Educatie Programma (DIEP.info) </a:t>
            </a:r>
            <a:endParaRPr lang="nl-NL" sz="2000" dirty="0" smtClean="0"/>
          </a:p>
          <a:p>
            <a:r>
              <a:rPr lang="nl-NL" sz="2000" dirty="0" smtClean="0"/>
              <a:t>Animaties </a:t>
            </a:r>
            <a:r>
              <a:rPr lang="nl-NL" sz="2000" dirty="0"/>
              <a:t>Astmafonds/Longfonds </a:t>
            </a:r>
            <a:endParaRPr lang="nl-NL" sz="2000" dirty="0" smtClean="0"/>
          </a:p>
          <a:p>
            <a:r>
              <a:rPr lang="nl-NL" sz="2000" dirty="0" smtClean="0"/>
              <a:t>Patiënten </a:t>
            </a:r>
            <a:r>
              <a:rPr lang="nl-NL" sz="2000" dirty="0"/>
              <a:t>folders Astmafonds/Longfonds </a:t>
            </a:r>
            <a:endParaRPr lang="nl-NL" sz="2000" dirty="0" smtClean="0"/>
          </a:p>
          <a:p>
            <a:r>
              <a:rPr lang="nl-NL" sz="2000" dirty="0" smtClean="0"/>
              <a:t>Praten-platen </a:t>
            </a:r>
            <a:r>
              <a:rPr lang="nl-NL" sz="2000" dirty="0"/>
              <a:t>over diabetes </a:t>
            </a:r>
            <a:endParaRPr lang="nl-NL" sz="2000" dirty="0" smtClean="0"/>
          </a:p>
          <a:p>
            <a:r>
              <a:rPr lang="nl-NL" sz="2000" dirty="0" smtClean="0"/>
              <a:t>Brochure </a:t>
            </a:r>
            <a:r>
              <a:rPr lang="nl-NL" sz="2000" dirty="0"/>
              <a:t>‘Stoppen-met-roken: willen en kunnen’ in Nederlands en </a:t>
            </a:r>
            <a:r>
              <a:rPr lang="nl-NL" sz="2000" dirty="0" smtClean="0"/>
              <a:t>Turks (Bron: </a:t>
            </a:r>
            <a:r>
              <a:rPr lang="nl-NL" sz="2000" dirty="0" err="1" smtClean="0"/>
              <a:t>Vilans</a:t>
            </a:r>
            <a:r>
              <a:rPr lang="nl-NL" sz="2000" dirty="0" smtClean="0"/>
              <a:t> </a:t>
            </a:r>
            <a:r>
              <a:rPr lang="nl-NL" sz="2000" dirty="0"/>
              <a:t>Tools gezondheidsvaardigheden)</a:t>
            </a:r>
          </a:p>
          <a:p>
            <a:endParaRPr lang="nl-NL" sz="2000" dirty="0"/>
          </a:p>
        </p:txBody>
      </p:sp>
      <p:sp>
        <p:nvSpPr>
          <p:cNvPr id="3" name="Titel 2"/>
          <p:cNvSpPr>
            <a:spLocks noGrp="1"/>
          </p:cNvSpPr>
          <p:nvPr>
            <p:ph type="title"/>
          </p:nvPr>
        </p:nvSpPr>
        <p:spPr>
          <a:xfrm>
            <a:off x="323528" y="828000"/>
            <a:ext cx="8602985" cy="954107"/>
          </a:xfrm>
        </p:spPr>
        <p:txBody>
          <a:bodyPr/>
          <a:lstStyle/>
          <a:p>
            <a:r>
              <a:rPr lang="nl-NL" sz="2800" dirty="0" smtClean="0"/>
              <a:t>Veel gebruikte interventies door huisartsen en </a:t>
            </a:r>
            <a:r>
              <a:rPr lang="nl-NL" sz="2800" dirty="0" err="1" smtClean="0"/>
              <a:t>poh’ers</a:t>
            </a:r>
            <a:endParaRPr lang="nl-NL" sz="2800" dirty="0"/>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24</a:t>
            </a:fld>
            <a:endParaRPr lang="nl-NL"/>
          </a:p>
        </p:txBody>
      </p:sp>
    </p:spTree>
    <p:extLst>
      <p:ext uri="{BB962C8B-B14F-4D97-AF65-F5344CB8AC3E}">
        <p14:creationId xmlns:p14="http://schemas.microsoft.com/office/powerpoint/2010/main" val="449028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60000" y="1988840"/>
            <a:ext cx="8496663" cy="3987160"/>
          </a:xfrm>
        </p:spPr>
        <p:txBody>
          <a:bodyPr/>
          <a:lstStyle/>
          <a:p>
            <a:r>
              <a:rPr lang="nl-NL" sz="2400" dirty="0">
                <a:hlinkClick r:id="rId2"/>
              </a:rPr>
              <a:t>http://</a:t>
            </a:r>
            <a:r>
              <a:rPr lang="nl-NL" sz="2400" dirty="0" smtClean="0">
                <a:hlinkClick r:id="rId2"/>
              </a:rPr>
              <a:t>www.pharos.nl</a:t>
            </a:r>
          </a:p>
          <a:p>
            <a:r>
              <a:rPr lang="nl-NL" sz="2400" dirty="0" smtClean="0">
                <a:hlinkClick r:id="rId2"/>
              </a:rPr>
              <a:t>http</a:t>
            </a:r>
            <a:r>
              <a:rPr lang="nl-NL" sz="2400" dirty="0">
                <a:hlinkClick r:id="rId2"/>
              </a:rPr>
              <a:t>://</a:t>
            </a:r>
            <a:r>
              <a:rPr lang="nl-NL" sz="2400" dirty="0" smtClean="0">
                <a:hlinkClick r:id="rId2"/>
              </a:rPr>
              <a:t>www.gezondheidsvaardigheden.nl</a:t>
            </a:r>
            <a:endParaRPr lang="nl-NL" sz="2400" dirty="0" smtClean="0"/>
          </a:p>
          <a:p>
            <a:r>
              <a:rPr lang="nl-NL" sz="2400" dirty="0">
                <a:hlinkClick r:id="rId3"/>
              </a:rPr>
              <a:t>https://www.lezenenschrijven.nl</a:t>
            </a:r>
            <a:r>
              <a:rPr lang="nl-NL" sz="2400" dirty="0" smtClean="0">
                <a:hlinkClick r:id="rId3"/>
              </a:rPr>
              <a:t>/</a:t>
            </a:r>
            <a:endParaRPr lang="nl-NL" sz="2400" dirty="0" smtClean="0"/>
          </a:p>
          <a:p>
            <a:r>
              <a:rPr lang="nl-NL" sz="2400" dirty="0"/>
              <a:t>http://www.simpelschrijven.nl/</a:t>
            </a:r>
          </a:p>
        </p:txBody>
      </p:sp>
      <p:sp>
        <p:nvSpPr>
          <p:cNvPr id="3" name="Titel 2"/>
          <p:cNvSpPr>
            <a:spLocks noGrp="1"/>
          </p:cNvSpPr>
          <p:nvPr>
            <p:ph type="title"/>
          </p:nvPr>
        </p:nvSpPr>
        <p:spPr>
          <a:xfrm>
            <a:off x="323528" y="828000"/>
            <a:ext cx="8602985" cy="523220"/>
          </a:xfrm>
        </p:spPr>
        <p:txBody>
          <a:bodyPr/>
          <a:lstStyle/>
          <a:p>
            <a:r>
              <a:rPr lang="nl-NL" sz="2800" dirty="0" smtClean="0"/>
              <a:t>Websites met interventies </a:t>
            </a:r>
            <a:endParaRPr lang="nl-NL" sz="2800" dirty="0"/>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25</a:t>
            </a:fld>
            <a:endParaRPr lang="nl-NL"/>
          </a:p>
        </p:txBody>
      </p:sp>
    </p:spTree>
    <p:extLst>
      <p:ext uri="{BB962C8B-B14F-4D97-AF65-F5344CB8AC3E}">
        <p14:creationId xmlns:p14="http://schemas.microsoft.com/office/powerpoint/2010/main" val="1610195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Helena Kosec</a:t>
            </a:r>
          </a:p>
          <a:p>
            <a:r>
              <a:rPr lang="nl-NL" dirty="0" smtClean="0"/>
              <a:t>h.kosec@pharos.nl</a:t>
            </a:r>
            <a:endParaRPr lang="nl-NL" dirty="0"/>
          </a:p>
        </p:txBody>
      </p:sp>
      <p:sp>
        <p:nvSpPr>
          <p:cNvPr id="3" name="Titel 2"/>
          <p:cNvSpPr>
            <a:spLocks noGrp="1"/>
          </p:cNvSpPr>
          <p:nvPr>
            <p:ph type="ctrTitle" sz="quarter"/>
          </p:nvPr>
        </p:nvSpPr>
        <p:spPr/>
        <p:txBody>
          <a:bodyPr/>
          <a:lstStyle/>
          <a:p>
            <a:r>
              <a:rPr lang="nl-NL" dirty="0" smtClean="0"/>
              <a:t>Bedankt voor uw aandacht</a:t>
            </a:r>
            <a:endParaRPr lang="nl-NL" dirty="0"/>
          </a:p>
        </p:txBody>
      </p:sp>
    </p:spTree>
    <p:extLst>
      <p:ext uri="{BB962C8B-B14F-4D97-AF65-F5344CB8AC3E}">
        <p14:creationId xmlns:p14="http://schemas.microsoft.com/office/powerpoint/2010/main" val="164583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51520" y="1988840"/>
            <a:ext cx="8606368" cy="3987160"/>
          </a:xfrm>
        </p:spPr>
        <p:txBody>
          <a:bodyPr/>
          <a:lstStyle/>
          <a:p>
            <a:r>
              <a:rPr lang="nl-NL" dirty="0" smtClean="0"/>
              <a:t>Vaardigheden om </a:t>
            </a:r>
            <a:r>
              <a:rPr lang="nl-NL" dirty="0"/>
              <a:t>informatie over gezondheid te </a:t>
            </a:r>
            <a:r>
              <a:rPr lang="nl-NL" dirty="0">
                <a:solidFill>
                  <a:srgbClr val="D60C8C"/>
                </a:solidFill>
              </a:rPr>
              <a:t>verkrijgen</a:t>
            </a:r>
            <a:r>
              <a:rPr lang="nl-NL" dirty="0"/>
              <a:t>, te </a:t>
            </a:r>
            <a:r>
              <a:rPr lang="nl-NL" dirty="0">
                <a:solidFill>
                  <a:srgbClr val="D60C8C"/>
                </a:solidFill>
              </a:rPr>
              <a:t>begrijpen</a:t>
            </a:r>
            <a:r>
              <a:rPr lang="nl-NL" dirty="0"/>
              <a:t>, te </a:t>
            </a:r>
            <a:r>
              <a:rPr lang="nl-NL" dirty="0">
                <a:solidFill>
                  <a:srgbClr val="D60C8C"/>
                </a:solidFill>
              </a:rPr>
              <a:t>beoordelen</a:t>
            </a:r>
            <a:r>
              <a:rPr lang="nl-NL" dirty="0"/>
              <a:t> en te </a:t>
            </a:r>
            <a:r>
              <a:rPr lang="nl-NL" dirty="0">
                <a:solidFill>
                  <a:srgbClr val="D60C8C"/>
                </a:solidFill>
              </a:rPr>
              <a:t>gebruiken </a:t>
            </a:r>
            <a:r>
              <a:rPr lang="nl-NL" dirty="0"/>
              <a:t>bij het nemen van </a:t>
            </a:r>
            <a:r>
              <a:rPr lang="nl-NL" dirty="0" err="1"/>
              <a:t>gezondheidsgerelateerde</a:t>
            </a:r>
            <a:r>
              <a:rPr lang="nl-NL" dirty="0"/>
              <a:t> </a:t>
            </a:r>
            <a:r>
              <a:rPr lang="nl-NL" dirty="0" smtClean="0"/>
              <a:t>beslissingen</a:t>
            </a:r>
          </a:p>
          <a:p>
            <a:r>
              <a:rPr lang="nl-NL" dirty="0" smtClean="0">
                <a:solidFill>
                  <a:srgbClr val="D60C8C"/>
                </a:solidFill>
              </a:rPr>
              <a:t>1 op 3 </a:t>
            </a:r>
            <a:r>
              <a:rPr lang="nl-NL" dirty="0" smtClean="0"/>
              <a:t>Nederlanders heeft beperkte gezondheidsvaardigheden</a:t>
            </a:r>
            <a:endParaRPr lang="nl-NL" dirty="0"/>
          </a:p>
          <a:p>
            <a:endParaRPr lang="nl-NL" dirty="0"/>
          </a:p>
        </p:txBody>
      </p:sp>
      <p:sp>
        <p:nvSpPr>
          <p:cNvPr id="3" name="Titel 2"/>
          <p:cNvSpPr>
            <a:spLocks noGrp="1"/>
          </p:cNvSpPr>
          <p:nvPr>
            <p:ph type="title"/>
          </p:nvPr>
        </p:nvSpPr>
        <p:spPr>
          <a:xfrm>
            <a:off x="323528" y="828000"/>
            <a:ext cx="8602985" cy="523220"/>
          </a:xfrm>
        </p:spPr>
        <p:txBody>
          <a:bodyPr/>
          <a:lstStyle/>
          <a:p>
            <a:r>
              <a:rPr lang="nl-NL" sz="2800" dirty="0" smtClean="0"/>
              <a:t>Gezondheidsvaardigheden</a:t>
            </a:r>
            <a:endParaRPr lang="nl-NL" sz="2800" dirty="0"/>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3</a:t>
            </a:fld>
            <a:endParaRPr lang="nl-NL"/>
          </a:p>
        </p:txBody>
      </p:sp>
    </p:spTree>
    <p:extLst>
      <p:ext uri="{BB962C8B-B14F-4D97-AF65-F5344CB8AC3E}">
        <p14:creationId xmlns:p14="http://schemas.microsoft.com/office/powerpoint/2010/main" val="183140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sz="2400" dirty="0"/>
              <a:t>Functioneel (zoals lezen en schrijven, rekenen, zoeken op internet) </a:t>
            </a:r>
            <a:r>
              <a:rPr lang="nl-NL" sz="2400" dirty="0" smtClean="0"/>
              <a:t>- </a:t>
            </a:r>
            <a:r>
              <a:rPr lang="nl-NL" sz="2400" dirty="0" smtClean="0">
                <a:solidFill>
                  <a:srgbClr val="D60C8C"/>
                </a:solidFill>
              </a:rPr>
              <a:t>laaggeletterd</a:t>
            </a:r>
          </a:p>
          <a:p>
            <a:r>
              <a:rPr lang="nl-NL" sz="2400" dirty="0" smtClean="0"/>
              <a:t>Interactief </a:t>
            </a:r>
            <a:r>
              <a:rPr lang="nl-NL" sz="2400" dirty="0"/>
              <a:t>of communicatief (zoals begrijpend lezen, abstract denken, hoofd- van bijzaken scheiden, reflecteren) </a:t>
            </a:r>
            <a:endParaRPr lang="nl-NL" sz="2400" dirty="0" smtClean="0"/>
          </a:p>
          <a:p>
            <a:r>
              <a:rPr lang="nl-NL" sz="2400" dirty="0" smtClean="0"/>
              <a:t>Kritisch </a:t>
            </a:r>
            <a:r>
              <a:rPr lang="nl-NL" sz="2400" dirty="0"/>
              <a:t>(zoals toepassen van informatie, ordenen, vooruitdenken, prioriteiten stellen)</a:t>
            </a:r>
          </a:p>
        </p:txBody>
      </p:sp>
      <p:sp>
        <p:nvSpPr>
          <p:cNvPr id="3" name="Titel 2"/>
          <p:cNvSpPr>
            <a:spLocks noGrp="1"/>
          </p:cNvSpPr>
          <p:nvPr>
            <p:ph type="title"/>
          </p:nvPr>
        </p:nvSpPr>
        <p:spPr>
          <a:xfrm>
            <a:off x="611560" y="467999"/>
            <a:ext cx="8510303" cy="800760"/>
          </a:xfrm>
        </p:spPr>
        <p:txBody>
          <a:bodyPr/>
          <a:lstStyle/>
          <a:p>
            <a:r>
              <a:rPr lang="nl-NL" sz="2800" dirty="0" smtClean="0"/>
              <a:t>Drie niveaus van gezondheidsvaardigheden</a:t>
            </a:r>
            <a:endParaRPr lang="nl-NL" sz="2800" dirty="0"/>
          </a:p>
        </p:txBody>
      </p:sp>
      <p:sp>
        <p:nvSpPr>
          <p:cNvPr id="4" name="Tijdelijke aanduiding voor tekst 3"/>
          <p:cNvSpPr>
            <a:spLocks noGrp="1"/>
          </p:cNvSpPr>
          <p:nvPr>
            <p:ph type="body" sz="quarter" idx="13"/>
          </p:nvPr>
        </p:nvSpPr>
        <p:spPr>
          <a:xfrm>
            <a:off x="4819639" y="467999"/>
            <a:ext cx="8604448" cy="400110"/>
          </a:xfrm>
        </p:spPr>
        <p:txBody>
          <a:bodyPr/>
          <a:lstStyle/>
          <a:p>
            <a:endParaRPr lang="nl-NL" dirty="0"/>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4</a:t>
            </a:fld>
            <a:endParaRPr lang="nl-NL"/>
          </a:p>
        </p:txBody>
      </p:sp>
    </p:spTree>
    <p:extLst>
      <p:ext uri="{BB962C8B-B14F-4D97-AF65-F5344CB8AC3E}">
        <p14:creationId xmlns:p14="http://schemas.microsoft.com/office/powerpoint/2010/main" val="328229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07504" y="2132856"/>
            <a:ext cx="8750384" cy="3843144"/>
          </a:xfrm>
        </p:spPr>
        <p:txBody>
          <a:bodyPr/>
          <a:lstStyle/>
          <a:p>
            <a:r>
              <a:rPr lang="nl-NL" dirty="0" smtClean="0"/>
              <a:t>Ouderen</a:t>
            </a:r>
          </a:p>
          <a:p>
            <a:r>
              <a:rPr lang="nl-NL" dirty="0" smtClean="0"/>
              <a:t>Laagopgeleiden</a:t>
            </a:r>
          </a:p>
          <a:p>
            <a:r>
              <a:rPr lang="nl-NL" dirty="0" smtClean="0"/>
              <a:t>Migranten – eerste generatie</a:t>
            </a:r>
            <a:endParaRPr lang="nl-NL" dirty="0"/>
          </a:p>
        </p:txBody>
      </p:sp>
      <p:sp>
        <p:nvSpPr>
          <p:cNvPr id="3" name="Titel 2"/>
          <p:cNvSpPr>
            <a:spLocks noGrp="1"/>
          </p:cNvSpPr>
          <p:nvPr>
            <p:ph type="title"/>
          </p:nvPr>
        </p:nvSpPr>
        <p:spPr/>
        <p:txBody>
          <a:bodyPr/>
          <a:lstStyle/>
          <a:p>
            <a:r>
              <a:rPr lang="nl-NL" dirty="0" smtClean="0"/>
              <a:t>  </a:t>
            </a:r>
            <a:endParaRPr lang="nl-NL" dirty="0"/>
          </a:p>
        </p:txBody>
      </p:sp>
      <p:sp>
        <p:nvSpPr>
          <p:cNvPr id="4" name="Tijdelijke aanduiding voor tekst 3"/>
          <p:cNvSpPr>
            <a:spLocks noGrp="1"/>
          </p:cNvSpPr>
          <p:nvPr>
            <p:ph type="body" sz="quarter" idx="13"/>
          </p:nvPr>
        </p:nvSpPr>
        <p:spPr>
          <a:xfrm>
            <a:off x="323528" y="468000"/>
            <a:ext cx="8604448" cy="954107"/>
          </a:xfrm>
        </p:spPr>
        <p:txBody>
          <a:bodyPr/>
          <a:lstStyle/>
          <a:p>
            <a:r>
              <a:rPr lang="nl-NL" sz="2800" dirty="0" smtClean="0">
                <a:solidFill>
                  <a:srgbClr val="D60C8C"/>
                </a:solidFill>
              </a:rPr>
              <a:t>Mensen met een groter risico op beperkte gezondheidsvaardigheden</a:t>
            </a:r>
            <a:endParaRPr lang="nl-NL" sz="2800" dirty="0">
              <a:solidFill>
                <a:srgbClr val="D60C8C"/>
              </a:solidFill>
            </a:endParaRPr>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5</a:t>
            </a:fld>
            <a:endParaRPr lang="nl-NL"/>
          </a:p>
        </p:txBody>
      </p:sp>
    </p:spTree>
    <p:extLst>
      <p:ext uri="{BB962C8B-B14F-4D97-AF65-F5344CB8AC3E}">
        <p14:creationId xmlns:p14="http://schemas.microsoft.com/office/powerpoint/2010/main" val="219525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23528" y="1484784"/>
            <a:ext cx="8534360" cy="4491216"/>
          </a:xfrm>
        </p:spPr>
        <p:txBody>
          <a:bodyPr/>
          <a:lstStyle/>
          <a:p>
            <a:r>
              <a:rPr lang="nl-NL" sz="2400" dirty="0" smtClean="0"/>
              <a:t>Hebben meer chronische aandoeningen (astma, COPD, kanker, hart en vaatziekten en psychische aandoeningen)  </a:t>
            </a:r>
          </a:p>
          <a:p>
            <a:r>
              <a:rPr lang="nl-NL" sz="2400" dirty="0" smtClean="0"/>
              <a:t>Hebben slechtere ervaringen met de zorg</a:t>
            </a:r>
          </a:p>
          <a:p>
            <a:r>
              <a:rPr lang="nl-NL" sz="2400" dirty="0" smtClean="0"/>
              <a:t>Krijgen vaker te maken met ernstige medicatiefouten</a:t>
            </a:r>
          </a:p>
          <a:p>
            <a:r>
              <a:rPr lang="nl-NL" sz="2400" dirty="0" smtClean="0"/>
              <a:t>Worden vaker opgenomen in een ziekenhuis</a:t>
            </a:r>
          </a:p>
          <a:p>
            <a:r>
              <a:rPr lang="nl-NL" sz="2400" dirty="0" smtClean="0"/>
              <a:t>Komen eerder te overlijden </a:t>
            </a:r>
          </a:p>
          <a:p>
            <a:endParaRPr lang="nl-NL" sz="2400" dirty="0"/>
          </a:p>
        </p:txBody>
      </p:sp>
      <p:sp>
        <p:nvSpPr>
          <p:cNvPr id="3" name="Titel 2"/>
          <p:cNvSpPr>
            <a:spLocks noGrp="1"/>
          </p:cNvSpPr>
          <p:nvPr>
            <p:ph type="title"/>
          </p:nvPr>
        </p:nvSpPr>
        <p:spPr>
          <a:xfrm>
            <a:off x="323528" y="391056"/>
            <a:ext cx="8602985" cy="523220"/>
          </a:xfrm>
        </p:spPr>
        <p:txBody>
          <a:bodyPr/>
          <a:lstStyle/>
          <a:p>
            <a:endParaRPr lang="nl-NL" sz="2800" dirty="0"/>
          </a:p>
        </p:txBody>
      </p:sp>
      <p:sp>
        <p:nvSpPr>
          <p:cNvPr id="4" name="Tijdelijke aanduiding voor tekst 3"/>
          <p:cNvSpPr>
            <a:spLocks noGrp="1"/>
          </p:cNvSpPr>
          <p:nvPr>
            <p:ph type="body" sz="quarter" idx="13"/>
          </p:nvPr>
        </p:nvSpPr>
        <p:spPr>
          <a:xfrm>
            <a:off x="330740" y="468000"/>
            <a:ext cx="8597236" cy="835506"/>
          </a:xfrm>
        </p:spPr>
        <p:txBody>
          <a:bodyPr/>
          <a:lstStyle/>
          <a:p>
            <a:r>
              <a:rPr lang="nl-NL" sz="2800" dirty="0" smtClean="0">
                <a:solidFill>
                  <a:srgbClr val="D60C8C"/>
                </a:solidFill>
              </a:rPr>
              <a:t>Mensen met beperkte vaardigheden:</a:t>
            </a:r>
            <a:endParaRPr lang="nl-NL" sz="2800" dirty="0">
              <a:solidFill>
                <a:srgbClr val="D60C8C"/>
              </a:solidFill>
            </a:endParaRPr>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6</a:t>
            </a:fld>
            <a:endParaRPr lang="nl-NL"/>
          </a:p>
        </p:txBody>
      </p:sp>
    </p:spTree>
    <p:extLst>
      <p:ext uri="{BB962C8B-B14F-4D97-AF65-F5344CB8AC3E}">
        <p14:creationId xmlns:p14="http://schemas.microsoft.com/office/powerpoint/2010/main" val="2063260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Mensen </a:t>
            </a:r>
            <a:r>
              <a:rPr lang="nl-NL" dirty="0" smtClean="0">
                <a:solidFill>
                  <a:srgbClr val="D60C8C"/>
                </a:solidFill>
              </a:rPr>
              <a:t>schamen zich </a:t>
            </a:r>
            <a:r>
              <a:rPr lang="nl-NL" dirty="0" smtClean="0"/>
              <a:t>en melden beperkte vaardigheden niet spontaan </a:t>
            </a:r>
          </a:p>
          <a:p>
            <a:r>
              <a:rPr lang="nl-NL" dirty="0" smtClean="0"/>
              <a:t>Zorgverleners zijn zich vaak </a:t>
            </a:r>
            <a:r>
              <a:rPr lang="nl-NL" dirty="0" smtClean="0">
                <a:solidFill>
                  <a:srgbClr val="D60C8C"/>
                </a:solidFill>
              </a:rPr>
              <a:t>niet bewust </a:t>
            </a:r>
            <a:r>
              <a:rPr lang="nl-NL" dirty="0" smtClean="0"/>
              <a:t>van beperkte vaardigheden en / of </a:t>
            </a:r>
            <a:r>
              <a:rPr lang="nl-NL" dirty="0" smtClean="0">
                <a:solidFill>
                  <a:srgbClr val="D60C8C"/>
                </a:solidFill>
              </a:rPr>
              <a:t>weten niet </a:t>
            </a:r>
            <a:r>
              <a:rPr lang="nl-NL" dirty="0" smtClean="0"/>
              <a:t>hoe ze die kunnen </a:t>
            </a:r>
            <a:r>
              <a:rPr lang="nl-NL" dirty="0" smtClean="0">
                <a:solidFill>
                  <a:srgbClr val="D60C8C"/>
                </a:solidFill>
              </a:rPr>
              <a:t>herkennen</a:t>
            </a:r>
            <a:r>
              <a:rPr lang="nl-NL" dirty="0" smtClean="0"/>
              <a:t> en daarmee om moeten gaan     </a:t>
            </a:r>
            <a:endParaRPr lang="nl-NL" dirty="0"/>
          </a:p>
        </p:txBody>
      </p:sp>
      <p:sp>
        <p:nvSpPr>
          <p:cNvPr id="3" name="Titel 2"/>
          <p:cNvSpPr>
            <a:spLocks noGrp="1"/>
          </p:cNvSpPr>
          <p:nvPr>
            <p:ph type="title"/>
          </p:nvPr>
        </p:nvSpPr>
        <p:spPr>
          <a:xfrm>
            <a:off x="323528" y="828000"/>
            <a:ext cx="8602985" cy="523220"/>
          </a:xfrm>
        </p:spPr>
        <p:txBody>
          <a:bodyPr/>
          <a:lstStyle/>
          <a:p>
            <a:r>
              <a:rPr lang="nl-NL" sz="2800" dirty="0" smtClean="0"/>
              <a:t>Knelpunten</a:t>
            </a:r>
            <a:endParaRPr lang="nl-NL" sz="2800" dirty="0"/>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7</a:t>
            </a:fld>
            <a:endParaRPr lang="nl-NL"/>
          </a:p>
        </p:txBody>
      </p:sp>
    </p:spTree>
    <p:extLst>
      <p:ext uri="{BB962C8B-B14F-4D97-AF65-F5344CB8AC3E}">
        <p14:creationId xmlns:p14="http://schemas.microsoft.com/office/powerpoint/2010/main" val="202048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sz="2400" dirty="0"/>
              <a:t>Begrepen en ondersteund worden door hulpverlener</a:t>
            </a:r>
          </a:p>
          <a:p>
            <a:r>
              <a:rPr lang="nl-NL" sz="2400" dirty="0"/>
              <a:t>Voldoende informatie hebben om zijn/haar gezondheidszorg op </a:t>
            </a:r>
            <a:r>
              <a:rPr lang="nl-NL" sz="2400" dirty="0" smtClean="0"/>
              <a:t>peil </a:t>
            </a:r>
            <a:r>
              <a:rPr lang="nl-NL" sz="2400" dirty="0"/>
              <a:t>te houden</a:t>
            </a:r>
          </a:p>
          <a:p>
            <a:r>
              <a:rPr lang="nl-NL" sz="2400" dirty="0"/>
              <a:t>Actief voor zichzelf kunnen zorgen</a:t>
            </a:r>
          </a:p>
          <a:p>
            <a:r>
              <a:rPr lang="nl-NL" sz="2400" dirty="0"/>
              <a:t>Sociale steun krijgen</a:t>
            </a:r>
          </a:p>
          <a:p>
            <a:r>
              <a:rPr lang="nl-NL" sz="2400" dirty="0"/>
              <a:t>Geïnformeerd </a:t>
            </a:r>
            <a:r>
              <a:rPr lang="nl-NL" sz="2400" dirty="0" smtClean="0"/>
              <a:t>worden </a:t>
            </a:r>
            <a:r>
              <a:rPr lang="nl-NL" sz="1600" dirty="0" smtClean="0"/>
              <a:t>(Richard </a:t>
            </a:r>
            <a:r>
              <a:rPr lang="nl-NL" sz="1600" dirty="0" err="1"/>
              <a:t>Osborne</a:t>
            </a:r>
            <a:r>
              <a:rPr lang="nl-NL" sz="1600" dirty="0"/>
              <a:t>, Health </a:t>
            </a:r>
            <a:r>
              <a:rPr lang="nl-NL" sz="1600" dirty="0" err="1"/>
              <a:t>Literacy</a:t>
            </a:r>
            <a:r>
              <a:rPr lang="nl-NL" sz="1600" dirty="0"/>
              <a:t> Questionnaire, </a:t>
            </a:r>
            <a:r>
              <a:rPr lang="nl-NL" sz="1600" dirty="0" err="1"/>
              <a:t>Ophelia</a:t>
            </a:r>
            <a:r>
              <a:rPr lang="nl-NL" sz="1600" dirty="0"/>
              <a:t>)</a:t>
            </a:r>
          </a:p>
          <a:p>
            <a:endParaRPr lang="nl-NL" dirty="0"/>
          </a:p>
        </p:txBody>
      </p:sp>
      <p:sp>
        <p:nvSpPr>
          <p:cNvPr id="3" name="Titel 2"/>
          <p:cNvSpPr>
            <a:spLocks noGrp="1"/>
          </p:cNvSpPr>
          <p:nvPr>
            <p:ph type="title"/>
          </p:nvPr>
        </p:nvSpPr>
        <p:spPr>
          <a:xfrm>
            <a:off x="323528" y="828000"/>
            <a:ext cx="8602985" cy="523220"/>
          </a:xfrm>
        </p:spPr>
        <p:txBody>
          <a:bodyPr/>
          <a:lstStyle/>
          <a:p>
            <a:r>
              <a:rPr lang="nl-NL" sz="2800" dirty="0"/>
              <a:t>Gezondheidsvaardigheden – wat wil de patiënt?</a:t>
            </a:r>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8</a:t>
            </a:fld>
            <a:endParaRPr lang="nl-NL"/>
          </a:p>
        </p:txBody>
      </p:sp>
    </p:spTree>
    <p:extLst>
      <p:ext uri="{BB962C8B-B14F-4D97-AF65-F5344CB8AC3E}">
        <p14:creationId xmlns:p14="http://schemas.microsoft.com/office/powerpoint/2010/main" val="2410166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sz="2400" dirty="0"/>
              <a:t>http://www.pharos.nl/nl/kenniscentrum/laaggeletterdheid-en-gezondheid/wat-weet-u-over-laaggeletterdheid</a:t>
            </a:r>
          </a:p>
        </p:txBody>
      </p:sp>
      <p:sp>
        <p:nvSpPr>
          <p:cNvPr id="3" name="Titel 2"/>
          <p:cNvSpPr>
            <a:spLocks noGrp="1"/>
          </p:cNvSpPr>
          <p:nvPr>
            <p:ph type="title"/>
          </p:nvPr>
        </p:nvSpPr>
        <p:spPr>
          <a:xfrm>
            <a:off x="360000" y="821943"/>
            <a:ext cx="8602985" cy="338554"/>
          </a:xfrm>
        </p:spPr>
        <p:txBody>
          <a:bodyPr/>
          <a:lstStyle/>
          <a:p>
            <a:endParaRPr lang="nl-NL"/>
          </a:p>
        </p:txBody>
      </p:sp>
      <p:sp>
        <p:nvSpPr>
          <p:cNvPr id="4" name="Tijdelijke aanduiding voor tekst 3"/>
          <p:cNvSpPr>
            <a:spLocks noGrp="1"/>
          </p:cNvSpPr>
          <p:nvPr>
            <p:ph type="body" sz="quarter" idx="13"/>
          </p:nvPr>
        </p:nvSpPr>
        <p:spPr>
          <a:xfrm>
            <a:off x="323528" y="468000"/>
            <a:ext cx="8604448" cy="523220"/>
          </a:xfrm>
        </p:spPr>
        <p:txBody>
          <a:bodyPr/>
          <a:lstStyle/>
          <a:p>
            <a:r>
              <a:rPr lang="nl-NL" sz="2800" dirty="0" smtClean="0">
                <a:solidFill>
                  <a:srgbClr val="D60C8C"/>
                </a:solidFill>
              </a:rPr>
              <a:t>Filmpje Wat weet u over laaggeletterdheid?</a:t>
            </a:r>
            <a:endParaRPr lang="nl-NL" sz="2800" dirty="0">
              <a:solidFill>
                <a:srgbClr val="D60C8C"/>
              </a:solidFill>
            </a:endParaRPr>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9</a:t>
            </a:fld>
            <a:endParaRPr lang="nl-NL"/>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2996952"/>
            <a:ext cx="4777060" cy="2687097"/>
          </a:xfrm>
          <a:prstGeom prst="rect">
            <a:avLst/>
          </a:prstGeom>
        </p:spPr>
      </p:pic>
    </p:spTree>
    <p:extLst>
      <p:ext uri="{BB962C8B-B14F-4D97-AF65-F5344CB8AC3E}">
        <p14:creationId xmlns:p14="http://schemas.microsoft.com/office/powerpoint/2010/main" val="280934473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noFill/>
          <a:miter lim="800000"/>
          <a:headEnd/>
          <a:tailEnd/>
        </a:ln>
        <a:effectLst/>
      </a:spPr>
      <a:bodyPr wrap="none" tIns="36000" bIns="36000" anchor="ctr">
        <a:spAutoFit/>
      </a:bodyPr>
      <a:lstStyle>
        <a:defPPr>
          <a:spcBef>
            <a:spcPct val="0"/>
          </a:spcBef>
          <a:defRPr sz="2000" dirty="0">
            <a:solidFill>
              <a:srgbClr val="283A97"/>
            </a:solidFill>
            <a:latin typeface="+mn-lt"/>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00000"/>
          </a:lnSpc>
          <a:spcBef>
            <a:spcPct val="20000"/>
          </a:spcBef>
          <a:spcAft>
            <a:spcPct val="0"/>
          </a:spcAft>
          <a:buClrTx/>
          <a:buSzTx/>
          <a:buFontTx/>
          <a:buNone/>
          <a:tabLst/>
          <a:defRPr kumimoji="0" lang="nl-NL" sz="2800" b="1" i="0" u="none" strike="noStrike" cap="none" normalizeH="0" baseline="0" smtClean="0">
            <a:ln>
              <a:noFill/>
            </a:ln>
            <a:solidFill>
              <a:srgbClr val="1C1C1C"/>
            </a:solidFill>
            <a:effectLst/>
            <a:latin typeface="Verdana" pitchFamily="34" charset="0"/>
          </a:defRPr>
        </a:defPPr>
      </a:lstStyle>
    </a:lnDef>
    <a:txDef>
      <a:spPr>
        <a:noFill/>
      </a:spPr>
      <a:bodyPr wrap="none">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000" b="1" i="0" u="none" strike="noStrike" kern="0" cap="none" spc="0" normalizeH="0" baseline="0" noProof="0" dirty="0" smtClean="0">
            <a:ln>
              <a:noFill/>
            </a:ln>
            <a:solidFill>
              <a:srgbClr val="283A97"/>
            </a:solidFill>
            <a:effectLst/>
            <a:uLnTx/>
            <a:uFillTx/>
            <a:latin typeface="+mj-lt"/>
            <a:ea typeface="+mj-ea"/>
            <a:cs typeface="+mj-cs"/>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KotK Document" ma:contentTypeID="0x01010095118CB012448146B5F5789EC2043D93001BD64C018CA4104DA937AA903DA4F862" ma:contentTypeVersion="0" ma:contentTypeDescription="" ma:contentTypeScope="" ma:versionID="7e2352e24ff5fc4015344d7da1194b68">
  <xsd:schema xmlns:xsd="http://www.w3.org/2001/XMLSchema" xmlns:xs="http://www.w3.org/2001/XMLSchema" xmlns:p="http://schemas.microsoft.com/office/2006/metadata/properties" xmlns:ns2="c00ca64f-17b4-44a7-b42f-24288c80706a" xmlns:ns3="93BA74C4-AAAA-4E9E-B769-06A62B3CF6B1" xmlns:ns4="6694ed9c-1122-4631-b246-f254168301df" targetNamespace="http://schemas.microsoft.com/office/2006/metadata/properties" ma:root="true" ma:fieldsID="91247ae53c33dcf2f0a6b8083358ab86" ns2:_="" ns3:_="" ns4:_="">
    <xsd:import namespace="c00ca64f-17b4-44a7-b42f-24288c80706a"/>
    <xsd:import namespace="93BA74C4-AAAA-4E9E-B769-06A62B3CF6B1"/>
    <xsd:import namespace="6694ed9c-1122-4631-b246-f254168301df"/>
    <xsd:element name="properties">
      <xsd:complexType>
        <xsd:sequence>
          <xsd:element name="documentManagement">
            <xsd:complexType>
              <xsd:all>
                <xsd:element ref="ns2:g312a0b2a6034aa989a5f99e7ff3f4da" minOccurs="0"/>
                <xsd:element ref="ns2:TaxCatchAll" minOccurs="0"/>
                <xsd:element ref="ns2:TaxCatchAllLabel" minOccurs="0"/>
                <xsd:element ref="ns3:Vergaderdatum" minOccurs="0"/>
                <xsd:element ref="ns2: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ca64f-17b4-44a7-b42f-24288c80706a" elementFormDefault="qualified">
    <xsd:import namespace="http://schemas.microsoft.com/office/2006/documentManagement/types"/>
    <xsd:import namespace="http://schemas.microsoft.com/office/infopath/2007/PartnerControls"/>
    <xsd:element name="g312a0b2a6034aa989a5f99e7ff3f4da" ma:index="8" nillable="true" ma:taxonomy="true" ma:internalName="g312a0b2a6034aa989a5f99e7ff3f4da" ma:taxonomyFieldName="Documenttype" ma:displayName="Documenttype" ma:default="" ma:fieldId="{0312a0b2-a603-4aa9-89a5-f99e7ff3f4da}" ma:sspId="7e56ce3f-bfdf-4e5c-aa96-29d822493801" ma:termSetId="62326958-5aab-4eff-baf0-d226fab31b64" ma:anchorId="f64a3105-fa9d-4a19-87d8-f81d3fb77cfe" ma:open="false" ma:isKeyword="false">
      <xsd:complexType>
        <xsd:sequence>
          <xsd:element ref="pc:Terms" minOccurs="0" maxOccurs="1"/>
        </xsd:sequence>
      </xsd:complexType>
    </xsd:element>
    <xsd:element name="TaxCatchAll" ma:index="9" nillable="true" ma:displayName="Taxonomy Catch All Column" ma:hidden="true" ma:list="{30e9c496-1416-415b-ba11-e407761ce251}" ma:internalName="TaxCatchAll" ma:showField="CatchAllData" ma:web="c00ca64f-17b4-44a7-b42f-24288c80706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0e9c496-1416-415b-ba11-e407761ce251}" ma:internalName="TaxCatchAllLabel" ma:readOnly="true" ma:showField="CatchAllDataLabel" ma:web="c00ca64f-17b4-44a7-b42f-24288c80706a">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3BA74C4-AAAA-4E9E-B769-06A62B3CF6B1" elementFormDefault="qualified">
    <xsd:import namespace="http://schemas.microsoft.com/office/2006/documentManagement/types"/>
    <xsd:import namespace="http://schemas.microsoft.com/office/infopath/2007/PartnerControls"/>
    <xsd:element name="Vergaderdatum" ma:index="12" nillable="true" ma:displayName="Vergaderdatum" ma:list="{FC8126BB-3BB6-4D42-930D-6CE8FB8CF413}" ma:internalName="Vergaderdatum" ma:showField="Vergaderdatum">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6694ed9c-1122-4631-b246-f254168301df" elementFormDefault="qualified">
    <xsd:import namespace="http://schemas.microsoft.com/office/2006/documentManagement/types"/>
    <xsd:import namespace="http://schemas.microsoft.com/office/infopath/2007/PartnerControls"/>
    <xsd:element name="SharedWithDetails" ma:index="14"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00ca64f-17b4-44a7-b42f-24288c80706a">
      <Value>5</Value>
    </TaxCatchAll>
    <g312a0b2a6034aa989a5f99e7ff3f4da xmlns="c00ca64f-17b4-44a7-b42f-24288c80706a">
      <Terms xmlns="http://schemas.microsoft.com/office/infopath/2007/PartnerControls">
        <TermInfo xmlns="http://schemas.microsoft.com/office/infopath/2007/PartnerControls">
          <TermName xmlns="http://schemas.microsoft.com/office/infopath/2007/PartnerControls">Presentatie</TermName>
          <TermId xmlns="http://schemas.microsoft.com/office/infopath/2007/PartnerControls">3a8de3a7-6ce8-4ff0-bd23-28bc27a7e2d2</TermId>
        </TermInfo>
      </Terms>
    </g312a0b2a6034aa989a5f99e7ff3f4da>
    <Vergaderdatum xmlns="93BA74C4-AAAA-4E9E-B769-06A62B3CF6B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071DCA-6255-4AC4-B30D-49D152B173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0ca64f-17b4-44a7-b42f-24288c80706a"/>
    <ds:schemaRef ds:uri="93BA74C4-AAAA-4E9E-B769-06A62B3CF6B1"/>
    <ds:schemaRef ds:uri="6694ed9c-1122-4631-b246-f254168301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28ED10-66A6-4CB0-A613-D04DEDB11D73}">
  <ds:schemaRefs>
    <ds:schemaRef ds:uri="http://purl.org/dc/elements/1.1/"/>
    <ds:schemaRef ds:uri="93BA74C4-AAAA-4E9E-B769-06A62B3CF6B1"/>
    <ds:schemaRef ds:uri="http://schemas.microsoft.com/office/2006/metadata/properties"/>
    <ds:schemaRef ds:uri="http://purl.org/dc/terms/"/>
    <ds:schemaRef ds:uri="c00ca64f-17b4-44a7-b42f-24288c80706a"/>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6694ed9c-1122-4631-b246-f254168301df"/>
    <ds:schemaRef ds:uri="http://purl.org/dc/dcmitype/"/>
  </ds:schemaRefs>
</ds:datastoreItem>
</file>

<file path=customXml/itemProps3.xml><?xml version="1.0" encoding="utf-8"?>
<ds:datastoreItem xmlns:ds="http://schemas.openxmlformats.org/officeDocument/2006/customXml" ds:itemID="{B4D1DDED-0FC0-4A96-812F-7D8E8D6735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4711</TotalTime>
  <Words>1230</Words>
  <Application>Microsoft Office PowerPoint</Application>
  <PresentationFormat>Diavoorstelling (4:3)</PresentationFormat>
  <Paragraphs>186</Paragraphs>
  <Slides>26</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Interstate</vt:lpstr>
      <vt:lpstr>Verdana</vt:lpstr>
      <vt:lpstr>Default Design</vt:lpstr>
      <vt:lpstr>  Interventies voor omgaan met beperkte gezondheidsvaardigheden  Inspiratie-sessie studiedag ‘Diversiteit en gezondheidsvaardigheden’ Mechelen 28 / 29 april 2017</vt:lpstr>
      <vt:lpstr>Pharos, expertise centrum gezondheidsverschillen</vt:lpstr>
      <vt:lpstr>Gezondheidsvaardigheden</vt:lpstr>
      <vt:lpstr>Drie niveaus van gezondheidsvaardigheden</vt:lpstr>
      <vt:lpstr>  </vt:lpstr>
      <vt:lpstr>PowerPoint-presentatie</vt:lpstr>
      <vt:lpstr>Knelpunten</vt:lpstr>
      <vt:lpstr>Gezondheidsvaardigheden – wat wil de patiënt?</vt:lpstr>
      <vt:lpstr>PowerPoint-presentatie</vt:lpstr>
      <vt:lpstr>Tips voor het herkennen van beperkte gezondheidsvaardigheden</vt:lpstr>
      <vt:lpstr>PowerPoint-presentatie</vt:lpstr>
      <vt:lpstr>DVD Huisarts aan huis </vt:lpstr>
      <vt:lpstr>PowerPoint-presentatie</vt:lpstr>
      <vt:lpstr>PowerPoint-presentatie</vt:lpstr>
      <vt:lpstr>https://www.youtube.com/watch?v=H7XzJV-5c5g</vt:lpstr>
      <vt:lpstr>PowerPoint-presentatie</vt:lpstr>
      <vt:lpstr>PowerPoint-presentatie</vt:lpstr>
      <vt:lpstr> Toolkit Meer dan 100 soorten kanker  Voorlichtingen voor migranten </vt:lpstr>
      <vt:lpstr>PowerPoint-presentatie</vt:lpstr>
      <vt:lpstr>PowerPoint-presentatie</vt:lpstr>
      <vt:lpstr>Algemene materialen gezondheidsvaardigheden 1. </vt:lpstr>
      <vt:lpstr>Algemene materialen gezondheidsvaardigheden 2. </vt:lpstr>
      <vt:lpstr>Voorlichtingsmaterialen</vt:lpstr>
      <vt:lpstr>Veel gebruikte interventies door huisartsen en poh’ers</vt:lpstr>
      <vt:lpstr>Websites met interventies </vt:lpstr>
      <vt:lpstr>Bedankt voor uw aandacht</vt:lpstr>
    </vt:vector>
  </TitlesOfParts>
  <Company>DG Graphic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Dennis Goedhart</dc:creator>
  <cp:lastModifiedBy>Charlotte Van Dyck</cp:lastModifiedBy>
  <cp:revision>469</cp:revision>
  <cp:lastPrinted>2016-04-19T13:06:46Z</cp:lastPrinted>
  <dcterms:created xsi:type="dcterms:W3CDTF">2008-07-09T13:01:14Z</dcterms:created>
  <dcterms:modified xsi:type="dcterms:W3CDTF">2017-05-04T11:53:24Z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0x01010095118CB012448146B5F5789EC2043D93001BD64C018CA4104DA937AA903DA4F862</vt:lpwstr>
  </property>
  <property fmtid="{D5CDD505-2E9C-101B-9397-08002B2CF9AE}" pid="3" name="Documenttype">
    <vt:lpwstr>5;#Presentatie|3a8de3a7-6ce8-4ff0-bd23-28bc27a7e2d2</vt:lpwstr>
  </property>
</Properties>
</file>